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38"/>
  </p:notesMasterIdLst>
  <p:sldIdLst>
    <p:sldId id="256" r:id="rId2"/>
    <p:sldId id="259" r:id="rId3"/>
    <p:sldId id="283" r:id="rId4"/>
    <p:sldId id="278" r:id="rId5"/>
    <p:sldId id="302" r:id="rId6"/>
    <p:sldId id="279" r:id="rId7"/>
    <p:sldId id="280" r:id="rId8"/>
    <p:sldId id="281" r:id="rId9"/>
    <p:sldId id="327" r:id="rId10"/>
    <p:sldId id="323" r:id="rId11"/>
    <p:sldId id="344" r:id="rId12"/>
    <p:sldId id="282" r:id="rId13"/>
    <p:sldId id="347" r:id="rId14"/>
    <p:sldId id="263" r:id="rId15"/>
    <p:sldId id="346" r:id="rId16"/>
    <p:sldId id="330" r:id="rId17"/>
    <p:sldId id="324" r:id="rId18"/>
    <p:sldId id="325" r:id="rId19"/>
    <p:sldId id="303" r:id="rId20"/>
    <p:sldId id="266" r:id="rId21"/>
    <p:sldId id="342" r:id="rId22"/>
    <p:sldId id="272" r:id="rId23"/>
    <p:sldId id="267" r:id="rId24"/>
    <p:sldId id="268" r:id="rId25"/>
    <p:sldId id="274" r:id="rId26"/>
    <p:sldId id="304" r:id="rId27"/>
    <p:sldId id="285" r:id="rId28"/>
    <p:sldId id="337" r:id="rId29"/>
    <p:sldId id="341" r:id="rId30"/>
    <p:sldId id="275" r:id="rId31"/>
    <p:sldId id="276" r:id="rId32"/>
    <p:sldId id="335" r:id="rId33"/>
    <p:sldId id="336" r:id="rId34"/>
    <p:sldId id="326" r:id="rId35"/>
    <p:sldId id="338" r:id="rId36"/>
    <p:sldId id="345" r:id="rId3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CCCCFF"/>
    <a:srgbClr val="FFCCCC"/>
    <a:srgbClr val="FF5050"/>
    <a:srgbClr val="CCFF99"/>
    <a:srgbClr val="33CC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7" autoAdjust="0"/>
    <p:restoredTop sz="89397" autoAdjust="0"/>
  </p:normalViewPr>
  <p:slideViewPr>
    <p:cSldViewPr snapToGrid="0">
      <p:cViewPr varScale="1">
        <p:scale>
          <a:sx n="57" d="100"/>
          <a:sy n="57" d="100"/>
        </p:scale>
        <p:origin x="904" y="32"/>
      </p:cViewPr>
      <p:guideLst/>
    </p:cSldViewPr>
  </p:slideViewPr>
  <p:outlineViewPr>
    <p:cViewPr>
      <p:scale>
        <a:sx n="33" d="100"/>
        <a:sy n="33" d="100"/>
      </p:scale>
      <p:origin x="0" y="-21316"/>
    </p:cViewPr>
  </p:outlineViewPr>
  <p:notesTextViewPr>
    <p:cViewPr>
      <p:scale>
        <a:sx n="1" d="1"/>
        <a:sy n="1" d="1"/>
      </p:scale>
      <p:origin x="0" y="0"/>
    </p:cViewPr>
  </p:notesTextViewPr>
  <p:sorterViewPr>
    <p:cViewPr varScale="1">
      <p:scale>
        <a:sx n="100" d="100"/>
        <a:sy n="100" d="100"/>
      </p:scale>
      <p:origin x="0" y="-5530"/>
    </p:cViewPr>
  </p:sorterViewPr>
  <p:notesViewPr>
    <p:cSldViewPr snapToGrid="0">
      <p:cViewPr varScale="1">
        <p:scale>
          <a:sx n="93" d="100"/>
          <a:sy n="93" d="100"/>
        </p:scale>
        <p:origin x="253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7BFD8-A215-42F0-B9A1-4095CCFE168B}"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US"/>
        </a:p>
      </dgm:t>
    </dgm:pt>
    <dgm:pt modelId="{0F7C77A8-3F16-4B50-8746-DDD617112C7D}">
      <dgm:prSet custT="1"/>
      <dgm:spPr/>
      <dgm:t>
        <a:bodyPr/>
        <a:lstStyle/>
        <a:p>
          <a:r>
            <a:rPr lang="en-US" sz="3200" dirty="0"/>
            <a:t>What is often said:</a:t>
          </a:r>
        </a:p>
      </dgm:t>
    </dgm:pt>
    <dgm:pt modelId="{A42FC983-2DFD-472E-9049-65B00C67DA9D}" type="parTrans" cxnId="{528BBE3E-0327-4B8C-B458-60162E18A0C8}">
      <dgm:prSet/>
      <dgm:spPr/>
      <dgm:t>
        <a:bodyPr/>
        <a:lstStyle/>
        <a:p>
          <a:endParaRPr lang="en-US"/>
        </a:p>
      </dgm:t>
    </dgm:pt>
    <dgm:pt modelId="{ED79FCD7-8F25-46DA-982D-D6C8B074FAA3}" type="sibTrans" cxnId="{528BBE3E-0327-4B8C-B458-60162E18A0C8}">
      <dgm:prSet/>
      <dgm:spPr/>
      <dgm:t>
        <a:bodyPr/>
        <a:lstStyle/>
        <a:p>
          <a:endParaRPr lang="en-US"/>
        </a:p>
      </dgm:t>
    </dgm:pt>
    <dgm:pt modelId="{87C45977-D991-413F-98F0-EF942AD9EB65}">
      <dgm:prSet custT="1"/>
      <dgm:spPr/>
      <dgm:t>
        <a:bodyPr/>
        <a:lstStyle/>
        <a:p>
          <a:r>
            <a:rPr lang="en-US" sz="1600" dirty="0"/>
            <a:t>“I made a P&amp;(L) for three years and grew my sales by 3% and my overhead by 2%, then I created a Balance Sheet and Cash Flow statements to go along with that projection.”</a:t>
          </a:r>
        </a:p>
      </dgm:t>
    </dgm:pt>
    <dgm:pt modelId="{A80281AC-304D-4352-AD7C-3959A8BBF25B}" type="parTrans" cxnId="{430EFA12-3C8D-431A-AECD-D2D37208A6E8}">
      <dgm:prSet/>
      <dgm:spPr/>
      <dgm:t>
        <a:bodyPr/>
        <a:lstStyle/>
        <a:p>
          <a:endParaRPr lang="en-US"/>
        </a:p>
      </dgm:t>
    </dgm:pt>
    <dgm:pt modelId="{32A0CFAD-935D-4454-A52B-0B0BC8E0337E}" type="sibTrans" cxnId="{430EFA12-3C8D-431A-AECD-D2D37208A6E8}">
      <dgm:prSet/>
      <dgm:spPr/>
      <dgm:t>
        <a:bodyPr/>
        <a:lstStyle/>
        <a:p>
          <a:endParaRPr lang="en-US"/>
        </a:p>
      </dgm:t>
    </dgm:pt>
    <dgm:pt modelId="{EB24B5DD-5358-4323-B700-2CD19D0E616A}">
      <dgm:prSet custT="1"/>
      <dgm:spPr/>
      <dgm:t>
        <a:bodyPr/>
        <a:lstStyle/>
        <a:p>
          <a:r>
            <a:rPr lang="en-US" sz="3200" dirty="0"/>
            <a:t>What it should be is:</a:t>
          </a:r>
        </a:p>
      </dgm:t>
    </dgm:pt>
    <dgm:pt modelId="{A9969CA6-D58C-40EE-85B8-01322BEA86E7}" type="parTrans" cxnId="{10471B8E-3055-40DC-A37B-1B8F6BF9602F}">
      <dgm:prSet/>
      <dgm:spPr/>
      <dgm:t>
        <a:bodyPr/>
        <a:lstStyle/>
        <a:p>
          <a:endParaRPr lang="en-US"/>
        </a:p>
      </dgm:t>
    </dgm:pt>
    <dgm:pt modelId="{316C6677-8696-403A-BA5D-2C3288621206}" type="sibTrans" cxnId="{10471B8E-3055-40DC-A37B-1B8F6BF9602F}">
      <dgm:prSet/>
      <dgm:spPr/>
      <dgm:t>
        <a:bodyPr/>
        <a:lstStyle/>
        <a:p>
          <a:endParaRPr lang="en-US"/>
        </a:p>
      </dgm:t>
    </dgm:pt>
    <dgm:pt modelId="{3C7D5421-EE45-4A87-9E07-69CCE9A89CD3}">
      <dgm:prSet custT="1"/>
      <dgm:spPr/>
      <dgm:t>
        <a:bodyPr/>
        <a:lstStyle/>
        <a:p>
          <a:r>
            <a:rPr lang="en-US" sz="1600" dirty="0"/>
            <a:t>A metric driven “what if” analysis that provides insights into your business in addition to demonstrating future value/opportunity.</a:t>
          </a:r>
        </a:p>
      </dgm:t>
    </dgm:pt>
    <dgm:pt modelId="{FBA565B4-C5BC-419D-953C-349E66E6D859}" type="parTrans" cxnId="{6FEF79C6-3DE6-47B5-8DEF-39546DC7DDA9}">
      <dgm:prSet/>
      <dgm:spPr/>
      <dgm:t>
        <a:bodyPr/>
        <a:lstStyle/>
        <a:p>
          <a:endParaRPr lang="en-US"/>
        </a:p>
      </dgm:t>
    </dgm:pt>
    <dgm:pt modelId="{759C85FE-9EA6-4F7C-9BE2-770D51530CFF}" type="sibTrans" cxnId="{6FEF79C6-3DE6-47B5-8DEF-39546DC7DDA9}">
      <dgm:prSet/>
      <dgm:spPr/>
      <dgm:t>
        <a:bodyPr/>
        <a:lstStyle/>
        <a:p>
          <a:endParaRPr lang="en-US"/>
        </a:p>
      </dgm:t>
    </dgm:pt>
    <dgm:pt modelId="{8836B3B3-76B7-4868-9531-84BAF25A6AF4}">
      <dgm:prSet custT="1"/>
      <dgm:spPr/>
      <dgm:t>
        <a:bodyPr/>
        <a:lstStyle/>
        <a:p>
          <a:r>
            <a:rPr lang="en-US" sz="1600" dirty="0"/>
            <a:t>Resulting in a model that supports your projections but also explains why your projection was wrong…because it will always be wrong…and how to correct it.</a:t>
          </a:r>
        </a:p>
      </dgm:t>
    </dgm:pt>
    <dgm:pt modelId="{C76000FB-7DAA-4C1B-AD75-B9E354A8F6C5}" type="parTrans" cxnId="{8AF7700B-69F4-4FAA-ADD0-FE1F1DC9DB0D}">
      <dgm:prSet/>
      <dgm:spPr/>
      <dgm:t>
        <a:bodyPr/>
        <a:lstStyle/>
        <a:p>
          <a:endParaRPr lang="en-US"/>
        </a:p>
      </dgm:t>
    </dgm:pt>
    <dgm:pt modelId="{C63484F4-663C-4661-9F38-906103CA0207}" type="sibTrans" cxnId="{8AF7700B-69F4-4FAA-ADD0-FE1F1DC9DB0D}">
      <dgm:prSet/>
      <dgm:spPr/>
      <dgm:t>
        <a:bodyPr/>
        <a:lstStyle/>
        <a:p>
          <a:endParaRPr lang="en-US"/>
        </a:p>
      </dgm:t>
    </dgm:pt>
    <dgm:pt modelId="{801B6C74-64A0-4422-8DCB-E70C0691C90D}" type="pres">
      <dgm:prSet presAssocID="{9527BFD8-A215-42F0-B9A1-4095CCFE168B}" presName="diagram" presStyleCnt="0">
        <dgm:presLayoutVars>
          <dgm:chPref val="1"/>
          <dgm:dir/>
          <dgm:animOne val="branch"/>
          <dgm:animLvl val="lvl"/>
          <dgm:resizeHandles/>
        </dgm:presLayoutVars>
      </dgm:prSet>
      <dgm:spPr/>
      <dgm:t>
        <a:bodyPr/>
        <a:lstStyle/>
        <a:p>
          <a:endParaRPr lang="en-US"/>
        </a:p>
      </dgm:t>
    </dgm:pt>
    <dgm:pt modelId="{6EC5C8C1-19AB-44FA-AF38-10DDE3B115C8}" type="pres">
      <dgm:prSet presAssocID="{0F7C77A8-3F16-4B50-8746-DDD617112C7D}" presName="root" presStyleCnt="0"/>
      <dgm:spPr/>
    </dgm:pt>
    <dgm:pt modelId="{41733419-F132-47DC-9BD6-15422B0E6813}" type="pres">
      <dgm:prSet presAssocID="{0F7C77A8-3F16-4B50-8746-DDD617112C7D}" presName="rootComposite" presStyleCnt="0"/>
      <dgm:spPr/>
    </dgm:pt>
    <dgm:pt modelId="{542ABCC9-FAFE-49FB-8F93-F0C95E06A3D3}" type="pres">
      <dgm:prSet presAssocID="{0F7C77A8-3F16-4B50-8746-DDD617112C7D}" presName="rootText" presStyleLbl="node1" presStyleIdx="0" presStyleCnt="2"/>
      <dgm:spPr/>
      <dgm:t>
        <a:bodyPr/>
        <a:lstStyle/>
        <a:p>
          <a:endParaRPr lang="en-US"/>
        </a:p>
      </dgm:t>
    </dgm:pt>
    <dgm:pt modelId="{A91CC5F7-E70C-44C8-9CF7-E944D6EF8792}" type="pres">
      <dgm:prSet presAssocID="{0F7C77A8-3F16-4B50-8746-DDD617112C7D}" presName="rootConnector" presStyleLbl="node1" presStyleIdx="0" presStyleCnt="2"/>
      <dgm:spPr/>
      <dgm:t>
        <a:bodyPr/>
        <a:lstStyle/>
        <a:p>
          <a:endParaRPr lang="en-US"/>
        </a:p>
      </dgm:t>
    </dgm:pt>
    <dgm:pt modelId="{734636B7-D91A-4B24-9C40-A95AB8C165CA}" type="pres">
      <dgm:prSet presAssocID="{0F7C77A8-3F16-4B50-8746-DDD617112C7D}" presName="childShape" presStyleCnt="0"/>
      <dgm:spPr/>
    </dgm:pt>
    <dgm:pt modelId="{2306BB0A-0C1C-41CA-8758-015CEB23921D}" type="pres">
      <dgm:prSet presAssocID="{A80281AC-304D-4352-AD7C-3959A8BBF25B}" presName="Name13" presStyleLbl="parChTrans1D2" presStyleIdx="0" presStyleCnt="3"/>
      <dgm:spPr/>
      <dgm:t>
        <a:bodyPr/>
        <a:lstStyle/>
        <a:p>
          <a:endParaRPr lang="en-US"/>
        </a:p>
      </dgm:t>
    </dgm:pt>
    <dgm:pt modelId="{F72D8ACF-69BB-4EA1-85CB-A25995759EEF}" type="pres">
      <dgm:prSet presAssocID="{87C45977-D991-413F-98F0-EF942AD9EB65}" presName="childText" presStyleLbl="bgAcc1" presStyleIdx="0" presStyleCnt="3" custScaleX="114234" custScaleY="113652">
        <dgm:presLayoutVars>
          <dgm:bulletEnabled val="1"/>
        </dgm:presLayoutVars>
      </dgm:prSet>
      <dgm:spPr/>
      <dgm:t>
        <a:bodyPr/>
        <a:lstStyle/>
        <a:p>
          <a:endParaRPr lang="en-US"/>
        </a:p>
      </dgm:t>
    </dgm:pt>
    <dgm:pt modelId="{802723B5-538F-4110-A3DD-08F0933B4361}" type="pres">
      <dgm:prSet presAssocID="{EB24B5DD-5358-4323-B700-2CD19D0E616A}" presName="root" presStyleCnt="0"/>
      <dgm:spPr/>
    </dgm:pt>
    <dgm:pt modelId="{0D0055B3-F3CE-4085-B5FF-A88DCD81C61B}" type="pres">
      <dgm:prSet presAssocID="{EB24B5DD-5358-4323-B700-2CD19D0E616A}" presName="rootComposite" presStyleCnt="0"/>
      <dgm:spPr/>
    </dgm:pt>
    <dgm:pt modelId="{7B01AE66-27DA-48B5-916D-C569CF216B23}" type="pres">
      <dgm:prSet presAssocID="{EB24B5DD-5358-4323-B700-2CD19D0E616A}" presName="rootText" presStyleLbl="node1" presStyleIdx="1" presStyleCnt="2"/>
      <dgm:spPr/>
      <dgm:t>
        <a:bodyPr/>
        <a:lstStyle/>
        <a:p>
          <a:endParaRPr lang="en-US"/>
        </a:p>
      </dgm:t>
    </dgm:pt>
    <dgm:pt modelId="{1B72BC00-8DA0-4EAC-8236-983A6AA5659B}" type="pres">
      <dgm:prSet presAssocID="{EB24B5DD-5358-4323-B700-2CD19D0E616A}" presName="rootConnector" presStyleLbl="node1" presStyleIdx="1" presStyleCnt="2"/>
      <dgm:spPr/>
      <dgm:t>
        <a:bodyPr/>
        <a:lstStyle/>
        <a:p>
          <a:endParaRPr lang="en-US"/>
        </a:p>
      </dgm:t>
    </dgm:pt>
    <dgm:pt modelId="{AC56A482-5C39-43D1-A5A7-A29BFB8B7453}" type="pres">
      <dgm:prSet presAssocID="{EB24B5DD-5358-4323-B700-2CD19D0E616A}" presName="childShape" presStyleCnt="0"/>
      <dgm:spPr/>
    </dgm:pt>
    <dgm:pt modelId="{70A31CDD-3656-4AAB-AF8D-D359857C7559}" type="pres">
      <dgm:prSet presAssocID="{FBA565B4-C5BC-419D-953C-349E66E6D859}" presName="Name13" presStyleLbl="parChTrans1D2" presStyleIdx="1" presStyleCnt="3"/>
      <dgm:spPr/>
      <dgm:t>
        <a:bodyPr/>
        <a:lstStyle/>
        <a:p>
          <a:endParaRPr lang="en-US"/>
        </a:p>
      </dgm:t>
    </dgm:pt>
    <dgm:pt modelId="{BEA109AF-0043-442A-AC87-858053DA967B}" type="pres">
      <dgm:prSet presAssocID="{3C7D5421-EE45-4A87-9E07-69CCE9A89CD3}" presName="childText" presStyleLbl="bgAcc1" presStyleIdx="1" presStyleCnt="3">
        <dgm:presLayoutVars>
          <dgm:bulletEnabled val="1"/>
        </dgm:presLayoutVars>
      </dgm:prSet>
      <dgm:spPr/>
      <dgm:t>
        <a:bodyPr/>
        <a:lstStyle/>
        <a:p>
          <a:endParaRPr lang="en-US"/>
        </a:p>
      </dgm:t>
    </dgm:pt>
    <dgm:pt modelId="{666C4B24-4C0F-487F-923D-8AE870C0C7B2}" type="pres">
      <dgm:prSet presAssocID="{C76000FB-7DAA-4C1B-AD75-B9E354A8F6C5}" presName="Name13" presStyleLbl="parChTrans1D2" presStyleIdx="2" presStyleCnt="3"/>
      <dgm:spPr/>
      <dgm:t>
        <a:bodyPr/>
        <a:lstStyle/>
        <a:p>
          <a:endParaRPr lang="en-US"/>
        </a:p>
      </dgm:t>
    </dgm:pt>
    <dgm:pt modelId="{E1F10E7B-B4DE-40A3-9D3C-A91B7E5B91CC}" type="pres">
      <dgm:prSet presAssocID="{8836B3B3-76B7-4868-9531-84BAF25A6AF4}" presName="childText" presStyleLbl="bgAcc1" presStyleIdx="2" presStyleCnt="3" custScaleX="101299" custScaleY="105020">
        <dgm:presLayoutVars>
          <dgm:bulletEnabled val="1"/>
        </dgm:presLayoutVars>
      </dgm:prSet>
      <dgm:spPr/>
      <dgm:t>
        <a:bodyPr/>
        <a:lstStyle/>
        <a:p>
          <a:endParaRPr lang="en-US"/>
        </a:p>
      </dgm:t>
    </dgm:pt>
  </dgm:ptLst>
  <dgm:cxnLst>
    <dgm:cxn modelId="{7581D61F-D8A5-4D5E-8668-4A7AD45DFB2A}" type="presOf" srcId="{8836B3B3-76B7-4868-9531-84BAF25A6AF4}" destId="{E1F10E7B-B4DE-40A3-9D3C-A91B7E5B91CC}" srcOrd="0" destOrd="0" presId="urn:microsoft.com/office/officeart/2005/8/layout/hierarchy3"/>
    <dgm:cxn modelId="{CC640C8A-6865-49BE-BFD6-D081B727B528}" type="presOf" srcId="{0F7C77A8-3F16-4B50-8746-DDD617112C7D}" destId="{A91CC5F7-E70C-44C8-9CF7-E944D6EF8792}" srcOrd="1" destOrd="0" presId="urn:microsoft.com/office/officeart/2005/8/layout/hierarchy3"/>
    <dgm:cxn modelId="{4F8B4501-7960-49AB-8197-20D184136AD4}" type="presOf" srcId="{EB24B5DD-5358-4323-B700-2CD19D0E616A}" destId="{7B01AE66-27DA-48B5-916D-C569CF216B23}" srcOrd="0" destOrd="0" presId="urn:microsoft.com/office/officeart/2005/8/layout/hierarchy3"/>
    <dgm:cxn modelId="{5522E337-2013-4047-B3DD-740F259CF77F}" type="presOf" srcId="{A80281AC-304D-4352-AD7C-3959A8BBF25B}" destId="{2306BB0A-0C1C-41CA-8758-015CEB23921D}" srcOrd="0" destOrd="0" presId="urn:microsoft.com/office/officeart/2005/8/layout/hierarchy3"/>
    <dgm:cxn modelId="{79914B44-9F2D-48D8-837D-EDB2462218FF}" type="presOf" srcId="{3C7D5421-EE45-4A87-9E07-69CCE9A89CD3}" destId="{BEA109AF-0043-442A-AC87-858053DA967B}" srcOrd="0" destOrd="0" presId="urn:microsoft.com/office/officeart/2005/8/layout/hierarchy3"/>
    <dgm:cxn modelId="{D2815A3F-E8EA-4D3D-9C74-7628CD2F9ED5}" type="presOf" srcId="{0F7C77A8-3F16-4B50-8746-DDD617112C7D}" destId="{542ABCC9-FAFE-49FB-8F93-F0C95E06A3D3}" srcOrd="0" destOrd="0" presId="urn:microsoft.com/office/officeart/2005/8/layout/hierarchy3"/>
    <dgm:cxn modelId="{528BBE3E-0327-4B8C-B458-60162E18A0C8}" srcId="{9527BFD8-A215-42F0-B9A1-4095CCFE168B}" destId="{0F7C77A8-3F16-4B50-8746-DDD617112C7D}" srcOrd="0" destOrd="0" parTransId="{A42FC983-2DFD-472E-9049-65B00C67DA9D}" sibTransId="{ED79FCD7-8F25-46DA-982D-D6C8B074FAA3}"/>
    <dgm:cxn modelId="{8AF7700B-69F4-4FAA-ADD0-FE1F1DC9DB0D}" srcId="{EB24B5DD-5358-4323-B700-2CD19D0E616A}" destId="{8836B3B3-76B7-4868-9531-84BAF25A6AF4}" srcOrd="1" destOrd="0" parTransId="{C76000FB-7DAA-4C1B-AD75-B9E354A8F6C5}" sibTransId="{C63484F4-663C-4661-9F38-906103CA0207}"/>
    <dgm:cxn modelId="{25F53783-DEFD-4048-A278-CFB3297FAE75}" type="presOf" srcId="{9527BFD8-A215-42F0-B9A1-4095CCFE168B}" destId="{801B6C74-64A0-4422-8DCB-E70C0691C90D}" srcOrd="0" destOrd="0" presId="urn:microsoft.com/office/officeart/2005/8/layout/hierarchy3"/>
    <dgm:cxn modelId="{93135908-A8F1-44D1-A6CF-AB7A0E06C94D}" type="presOf" srcId="{FBA565B4-C5BC-419D-953C-349E66E6D859}" destId="{70A31CDD-3656-4AAB-AF8D-D359857C7559}" srcOrd="0" destOrd="0" presId="urn:microsoft.com/office/officeart/2005/8/layout/hierarchy3"/>
    <dgm:cxn modelId="{6FEF79C6-3DE6-47B5-8DEF-39546DC7DDA9}" srcId="{EB24B5DD-5358-4323-B700-2CD19D0E616A}" destId="{3C7D5421-EE45-4A87-9E07-69CCE9A89CD3}" srcOrd="0" destOrd="0" parTransId="{FBA565B4-C5BC-419D-953C-349E66E6D859}" sibTransId="{759C85FE-9EA6-4F7C-9BE2-770D51530CFF}"/>
    <dgm:cxn modelId="{430EFA12-3C8D-431A-AECD-D2D37208A6E8}" srcId="{0F7C77A8-3F16-4B50-8746-DDD617112C7D}" destId="{87C45977-D991-413F-98F0-EF942AD9EB65}" srcOrd="0" destOrd="0" parTransId="{A80281AC-304D-4352-AD7C-3959A8BBF25B}" sibTransId="{32A0CFAD-935D-4454-A52B-0B0BC8E0337E}"/>
    <dgm:cxn modelId="{3AA66CAD-8345-45E4-85F2-BFFBCD2CBB1C}" type="presOf" srcId="{C76000FB-7DAA-4C1B-AD75-B9E354A8F6C5}" destId="{666C4B24-4C0F-487F-923D-8AE870C0C7B2}" srcOrd="0" destOrd="0" presId="urn:microsoft.com/office/officeart/2005/8/layout/hierarchy3"/>
    <dgm:cxn modelId="{10471B8E-3055-40DC-A37B-1B8F6BF9602F}" srcId="{9527BFD8-A215-42F0-B9A1-4095CCFE168B}" destId="{EB24B5DD-5358-4323-B700-2CD19D0E616A}" srcOrd="1" destOrd="0" parTransId="{A9969CA6-D58C-40EE-85B8-01322BEA86E7}" sibTransId="{316C6677-8696-403A-BA5D-2C3288621206}"/>
    <dgm:cxn modelId="{735049E0-7329-4FF1-AB54-FE834DCEF9C5}" type="presOf" srcId="{EB24B5DD-5358-4323-B700-2CD19D0E616A}" destId="{1B72BC00-8DA0-4EAC-8236-983A6AA5659B}" srcOrd="1" destOrd="0" presId="urn:microsoft.com/office/officeart/2005/8/layout/hierarchy3"/>
    <dgm:cxn modelId="{7129E41F-4C73-493D-935D-1F1C9B012A58}" type="presOf" srcId="{87C45977-D991-413F-98F0-EF942AD9EB65}" destId="{F72D8ACF-69BB-4EA1-85CB-A25995759EEF}" srcOrd="0" destOrd="0" presId="urn:microsoft.com/office/officeart/2005/8/layout/hierarchy3"/>
    <dgm:cxn modelId="{F1860B7C-2C3B-4253-9AFD-C1710EC8FFBE}" type="presParOf" srcId="{801B6C74-64A0-4422-8DCB-E70C0691C90D}" destId="{6EC5C8C1-19AB-44FA-AF38-10DDE3B115C8}" srcOrd="0" destOrd="0" presId="urn:microsoft.com/office/officeart/2005/8/layout/hierarchy3"/>
    <dgm:cxn modelId="{589B0CD2-C454-4AD3-A8A5-D6F93229B0F8}" type="presParOf" srcId="{6EC5C8C1-19AB-44FA-AF38-10DDE3B115C8}" destId="{41733419-F132-47DC-9BD6-15422B0E6813}" srcOrd="0" destOrd="0" presId="urn:microsoft.com/office/officeart/2005/8/layout/hierarchy3"/>
    <dgm:cxn modelId="{0DD2EEDB-0FDA-4D4D-82F6-BDB7967BA175}" type="presParOf" srcId="{41733419-F132-47DC-9BD6-15422B0E6813}" destId="{542ABCC9-FAFE-49FB-8F93-F0C95E06A3D3}" srcOrd="0" destOrd="0" presId="urn:microsoft.com/office/officeart/2005/8/layout/hierarchy3"/>
    <dgm:cxn modelId="{ECD8F152-B1B4-45BA-B1A3-D0C80D102057}" type="presParOf" srcId="{41733419-F132-47DC-9BD6-15422B0E6813}" destId="{A91CC5F7-E70C-44C8-9CF7-E944D6EF8792}" srcOrd="1" destOrd="0" presId="urn:microsoft.com/office/officeart/2005/8/layout/hierarchy3"/>
    <dgm:cxn modelId="{72D7F93A-C4FF-4841-9586-16B9854A39A2}" type="presParOf" srcId="{6EC5C8C1-19AB-44FA-AF38-10DDE3B115C8}" destId="{734636B7-D91A-4B24-9C40-A95AB8C165CA}" srcOrd="1" destOrd="0" presId="urn:microsoft.com/office/officeart/2005/8/layout/hierarchy3"/>
    <dgm:cxn modelId="{BF74792D-D45B-40E0-A836-A518661348B0}" type="presParOf" srcId="{734636B7-D91A-4B24-9C40-A95AB8C165CA}" destId="{2306BB0A-0C1C-41CA-8758-015CEB23921D}" srcOrd="0" destOrd="0" presId="urn:microsoft.com/office/officeart/2005/8/layout/hierarchy3"/>
    <dgm:cxn modelId="{38C38686-50DB-44CE-9EEC-C1F6A76702F0}" type="presParOf" srcId="{734636B7-D91A-4B24-9C40-A95AB8C165CA}" destId="{F72D8ACF-69BB-4EA1-85CB-A25995759EEF}" srcOrd="1" destOrd="0" presId="urn:microsoft.com/office/officeart/2005/8/layout/hierarchy3"/>
    <dgm:cxn modelId="{AACF73F7-A7B1-4A64-A5FB-77BA9EFEA6FC}" type="presParOf" srcId="{801B6C74-64A0-4422-8DCB-E70C0691C90D}" destId="{802723B5-538F-4110-A3DD-08F0933B4361}" srcOrd="1" destOrd="0" presId="urn:microsoft.com/office/officeart/2005/8/layout/hierarchy3"/>
    <dgm:cxn modelId="{765A40CE-854C-49E0-85F5-BFD163888BB4}" type="presParOf" srcId="{802723B5-538F-4110-A3DD-08F0933B4361}" destId="{0D0055B3-F3CE-4085-B5FF-A88DCD81C61B}" srcOrd="0" destOrd="0" presId="urn:microsoft.com/office/officeart/2005/8/layout/hierarchy3"/>
    <dgm:cxn modelId="{CB8E6751-D363-42B2-B6A2-D282D470B475}" type="presParOf" srcId="{0D0055B3-F3CE-4085-B5FF-A88DCD81C61B}" destId="{7B01AE66-27DA-48B5-916D-C569CF216B23}" srcOrd="0" destOrd="0" presId="urn:microsoft.com/office/officeart/2005/8/layout/hierarchy3"/>
    <dgm:cxn modelId="{24725988-6D24-4623-86D0-0DFB93696649}" type="presParOf" srcId="{0D0055B3-F3CE-4085-B5FF-A88DCD81C61B}" destId="{1B72BC00-8DA0-4EAC-8236-983A6AA5659B}" srcOrd="1" destOrd="0" presId="urn:microsoft.com/office/officeart/2005/8/layout/hierarchy3"/>
    <dgm:cxn modelId="{D0EEC0D1-5BE1-4169-B90A-F522EC5180B1}" type="presParOf" srcId="{802723B5-538F-4110-A3DD-08F0933B4361}" destId="{AC56A482-5C39-43D1-A5A7-A29BFB8B7453}" srcOrd="1" destOrd="0" presId="urn:microsoft.com/office/officeart/2005/8/layout/hierarchy3"/>
    <dgm:cxn modelId="{39695761-617D-46CE-A8E3-C0AB5BB931D4}" type="presParOf" srcId="{AC56A482-5C39-43D1-A5A7-A29BFB8B7453}" destId="{70A31CDD-3656-4AAB-AF8D-D359857C7559}" srcOrd="0" destOrd="0" presId="urn:microsoft.com/office/officeart/2005/8/layout/hierarchy3"/>
    <dgm:cxn modelId="{D13A2A1D-2F4A-4B00-9A38-AC5EE7D8ACDE}" type="presParOf" srcId="{AC56A482-5C39-43D1-A5A7-A29BFB8B7453}" destId="{BEA109AF-0043-442A-AC87-858053DA967B}" srcOrd="1" destOrd="0" presId="urn:microsoft.com/office/officeart/2005/8/layout/hierarchy3"/>
    <dgm:cxn modelId="{07A4A314-A48C-45E3-AEA7-FAE0678889C9}" type="presParOf" srcId="{AC56A482-5C39-43D1-A5A7-A29BFB8B7453}" destId="{666C4B24-4C0F-487F-923D-8AE870C0C7B2}" srcOrd="2" destOrd="0" presId="urn:microsoft.com/office/officeart/2005/8/layout/hierarchy3"/>
    <dgm:cxn modelId="{BB201781-8C1E-4204-912F-D4469B84B632}" type="presParOf" srcId="{AC56A482-5C39-43D1-A5A7-A29BFB8B7453}" destId="{E1F10E7B-B4DE-40A3-9D3C-A91B7E5B91C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7C658-ED16-44D7-A189-57159F9946DA}" type="doc">
      <dgm:prSet loTypeId="urn:microsoft.com/office/officeart/2005/8/layout/vProcess5" loCatId="process" qsTypeId="urn:microsoft.com/office/officeart/2005/8/quickstyle/3d7" qsCatId="3D" csTypeId="urn:microsoft.com/office/officeart/2005/8/colors/colorful1" csCatId="colorful" phldr="1"/>
      <dgm:spPr/>
      <dgm:t>
        <a:bodyPr/>
        <a:lstStyle/>
        <a:p>
          <a:endParaRPr lang="en-US"/>
        </a:p>
      </dgm:t>
    </dgm:pt>
    <dgm:pt modelId="{4360A929-F31A-4EE5-B36C-432AC15880F7}">
      <dgm:prSet phldrT="[Text]" custT="1"/>
      <dgm:spPr/>
      <dgm:t>
        <a:bodyPr/>
        <a:lstStyle/>
        <a:p>
          <a:r>
            <a:rPr lang="en-US" sz="2800" dirty="0">
              <a:effectLst>
                <a:outerShdw blurRad="38100" dist="38100" dir="2700000" algn="tl">
                  <a:srgbClr val="000000">
                    <a:alpha val="43137"/>
                  </a:srgbClr>
                </a:outerShdw>
              </a:effectLst>
            </a:rPr>
            <a:t>Research</a:t>
          </a:r>
        </a:p>
      </dgm:t>
    </dgm:pt>
    <dgm:pt modelId="{001AB348-AC8F-42F9-883E-ABB38812FAC1}" type="parTrans" cxnId="{61C6139B-EBDE-4395-BDC6-70E5CB1DE006}">
      <dgm:prSet/>
      <dgm:spPr/>
      <dgm:t>
        <a:bodyPr/>
        <a:lstStyle/>
        <a:p>
          <a:endParaRPr lang="en-US" sz="1400">
            <a:effectLst>
              <a:outerShdw blurRad="38100" dist="38100" dir="2700000" algn="tl">
                <a:srgbClr val="000000">
                  <a:alpha val="43137"/>
                </a:srgbClr>
              </a:outerShdw>
            </a:effectLst>
          </a:endParaRPr>
        </a:p>
      </dgm:t>
    </dgm:pt>
    <dgm:pt modelId="{4FA99BC1-2F90-4520-A309-BE000F13C759}" type="sibTrans" cxnId="{61C6139B-EBDE-4395-BDC6-70E5CB1DE006}">
      <dgm:prSet custT="1"/>
      <dgm:spPr/>
      <dgm:t>
        <a:bodyPr/>
        <a:lstStyle/>
        <a:p>
          <a:endParaRPr lang="en-US" sz="2000">
            <a:effectLst>
              <a:outerShdw blurRad="38100" dist="38100" dir="2700000" algn="tl">
                <a:srgbClr val="000000">
                  <a:alpha val="43137"/>
                </a:srgbClr>
              </a:outerShdw>
            </a:effectLst>
          </a:endParaRPr>
        </a:p>
      </dgm:t>
    </dgm:pt>
    <dgm:pt modelId="{211EC331-CAB1-423A-BA90-2FC0B3DD8A66}">
      <dgm:prSet phldrT="[Text]" custT="1"/>
      <dgm:spPr/>
      <dgm:t>
        <a:bodyPr/>
        <a:lstStyle/>
        <a:p>
          <a:r>
            <a:rPr lang="en-US" sz="2800" dirty="0">
              <a:effectLst>
                <a:outerShdw blurRad="38100" dist="38100" dir="2700000" algn="tl">
                  <a:srgbClr val="000000">
                    <a:alpha val="43137"/>
                  </a:srgbClr>
                </a:outerShdw>
              </a:effectLst>
            </a:rPr>
            <a:t>Build Assumptions (Metrics)</a:t>
          </a:r>
        </a:p>
      </dgm:t>
    </dgm:pt>
    <dgm:pt modelId="{F0718029-46FA-4A97-8E4A-31791718CB71}" type="parTrans" cxnId="{0FE2CE69-7D40-45F0-9F03-D78460896D0B}">
      <dgm:prSet/>
      <dgm:spPr/>
      <dgm:t>
        <a:bodyPr/>
        <a:lstStyle/>
        <a:p>
          <a:endParaRPr lang="en-US" sz="1400">
            <a:effectLst>
              <a:outerShdw blurRad="38100" dist="38100" dir="2700000" algn="tl">
                <a:srgbClr val="000000">
                  <a:alpha val="43137"/>
                </a:srgbClr>
              </a:outerShdw>
            </a:effectLst>
          </a:endParaRPr>
        </a:p>
      </dgm:t>
    </dgm:pt>
    <dgm:pt modelId="{6FACF497-A200-4855-A66A-B51D65BB7D50}" type="sibTrans" cxnId="{0FE2CE69-7D40-45F0-9F03-D78460896D0B}">
      <dgm:prSet custT="1"/>
      <dgm:spPr/>
      <dgm:t>
        <a:bodyPr/>
        <a:lstStyle/>
        <a:p>
          <a:endParaRPr lang="en-US" sz="2000">
            <a:effectLst>
              <a:outerShdw blurRad="38100" dist="38100" dir="2700000" algn="tl">
                <a:srgbClr val="000000">
                  <a:alpha val="43137"/>
                </a:srgbClr>
              </a:outerShdw>
            </a:effectLst>
          </a:endParaRPr>
        </a:p>
      </dgm:t>
    </dgm:pt>
    <dgm:pt modelId="{79D51BA0-0DA2-4973-B70C-A041E90ED822}">
      <dgm:prSet phldrT="[Text]" custT="1"/>
      <dgm:spPr/>
      <dgm:t>
        <a:bodyPr/>
        <a:lstStyle/>
        <a:p>
          <a:r>
            <a:rPr lang="en-US" sz="2800" dirty="0">
              <a:effectLst>
                <a:outerShdw blurRad="38100" dist="38100" dir="2700000" algn="tl">
                  <a:srgbClr val="000000">
                    <a:alpha val="43137"/>
                  </a:srgbClr>
                </a:outerShdw>
              </a:effectLst>
            </a:rPr>
            <a:t>Forecast Topline</a:t>
          </a:r>
        </a:p>
      </dgm:t>
    </dgm:pt>
    <dgm:pt modelId="{0AA92F57-ED6C-4FDF-9C3C-FBDF97A62CC0}" type="parTrans" cxnId="{A89C9A46-4955-4444-B8BC-8E98F710809A}">
      <dgm:prSet/>
      <dgm:spPr/>
      <dgm:t>
        <a:bodyPr/>
        <a:lstStyle/>
        <a:p>
          <a:endParaRPr lang="en-US" sz="1400">
            <a:effectLst>
              <a:outerShdw blurRad="38100" dist="38100" dir="2700000" algn="tl">
                <a:srgbClr val="000000">
                  <a:alpha val="43137"/>
                </a:srgbClr>
              </a:outerShdw>
            </a:effectLst>
          </a:endParaRPr>
        </a:p>
      </dgm:t>
    </dgm:pt>
    <dgm:pt modelId="{F2384403-71F6-471B-AA04-278AD2CE1DD5}" type="sibTrans" cxnId="{A89C9A46-4955-4444-B8BC-8E98F710809A}">
      <dgm:prSet custT="1"/>
      <dgm:spPr/>
      <dgm:t>
        <a:bodyPr/>
        <a:lstStyle/>
        <a:p>
          <a:endParaRPr lang="en-US" sz="2000">
            <a:effectLst>
              <a:outerShdw blurRad="38100" dist="38100" dir="2700000" algn="tl">
                <a:srgbClr val="000000">
                  <a:alpha val="43137"/>
                </a:srgbClr>
              </a:outerShdw>
            </a:effectLst>
          </a:endParaRPr>
        </a:p>
      </dgm:t>
    </dgm:pt>
    <dgm:pt modelId="{10F28269-8EF7-4368-8E55-A8F9715152E8}">
      <dgm:prSet phldrT="[Text]" custT="1"/>
      <dgm:spPr/>
      <dgm:t>
        <a:bodyPr/>
        <a:lstStyle/>
        <a:p>
          <a:r>
            <a:rPr lang="en-US" sz="2800" dirty="0">
              <a:effectLst>
                <a:outerShdw blurRad="38100" dist="38100" dir="2700000" algn="tl">
                  <a:srgbClr val="000000">
                    <a:alpha val="43137"/>
                  </a:srgbClr>
                </a:outerShdw>
              </a:effectLst>
            </a:rPr>
            <a:t>Build Supporting Financial Statements</a:t>
          </a:r>
        </a:p>
      </dgm:t>
    </dgm:pt>
    <dgm:pt modelId="{2C2A4CF6-7BA4-46E4-B64D-A21E5FC6247B}" type="parTrans" cxnId="{8308FB5B-87ED-4341-8508-518F4206A780}">
      <dgm:prSet/>
      <dgm:spPr/>
      <dgm:t>
        <a:bodyPr/>
        <a:lstStyle/>
        <a:p>
          <a:endParaRPr lang="en-US" sz="1400">
            <a:effectLst>
              <a:outerShdw blurRad="38100" dist="38100" dir="2700000" algn="tl">
                <a:srgbClr val="000000">
                  <a:alpha val="43137"/>
                </a:srgbClr>
              </a:outerShdw>
            </a:effectLst>
          </a:endParaRPr>
        </a:p>
      </dgm:t>
    </dgm:pt>
    <dgm:pt modelId="{D5DD4E72-AE27-4239-BF78-80A9B370F55E}" type="sibTrans" cxnId="{8308FB5B-87ED-4341-8508-518F4206A780}">
      <dgm:prSet custT="1"/>
      <dgm:spPr/>
      <dgm:t>
        <a:bodyPr/>
        <a:lstStyle/>
        <a:p>
          <a:endParaRPr lang="en-US" sz="2000">
            <a:effectLst>
              <a:outerShdw blurRad="38100" dist="38100" dir="2700000" algn="tl">
                <a:srgbClr val="000000">
                  <a:alpha val="43137"/>
                </a:srgbClr>
              </a:outerShdw>
            </a:effectLst>
          </a:endParaRPr>
        </a:p>
      </dgm:t>
    </dgm:pt>
    <dgm:pt modelId="{6C9E1C9A-602D-4727-A974-D4BBFBD804C2}">
      <dgm:prSet phldrT="[Text]" custT="1"/>
      <dgm:spPr/>
      <dgm:t>
        <a:bodyPr/>
        <a:lstStyle/>
        <a:p>
          <a:r>
            <a:rPr lang="en-US" sz="2800" dirty="0">
              <a:effectLst>
                <a:outerShdw blurRad="38100" dist="38100" dir="2700000" algn="tl">
                  <a:srgbClr val="000000">
                    <a:alpha val="43137"/>
                  </a:srgbClr>
                </a:outerShdw>
              </a:effectLst>
            </a:rPr>
            <a:t>Sensitivity &amp; Reasonableness Testing</a:t>
          </a:r>
        </a:p>
      </dgm:t>
    </dgm:pt>
    <dgm:pt modelId="{60BBE610-F83F-406D-B858-961E46ECC4ED}" type="parTrans" cxnId="{AE47498B-5694-4639-82A1-18839011228E}">
      <dgm:prSet/>
      <dgm:spPr/>
      <dgm:t>
        <a:bodyPr/>
        <a:lstStyle/>
        <a:p>
          <a:endParaRPr lang="en-US" sz="1400">
            <a:effectLst>
              <a:outerShdw blurRad="38100" dist="38100" dir="2700000" algn="tl">
                <a:srgbClr val="000000">
                  <a:alpha val="43137"/>
                </a:srgbClr>
              </a:outerShdw>
            </a:effectLst>
          </a:endParaRPr>
        </a:p>
      </dgm:t>
    </dgm:pt>
    <dgm:pt modelId="{CE75BDBE-A846-4B29-9AD5-FADC0FF954A8}" type="sibTrans" cxnId="{AE47498B-5694-4639-82A1-18839011228E}">
      <dgm:prSet/>
      <dgm:spPr/>
      <dgm:t>
        <a:bodyPr/>
        <a:lstStyle/>
        <a:p>
          <a:endParaRPr lang="en-US" sz="1400">
            <a:effectLst>
              <a:outerShdw blurRad="38100" dist="38100" dir="2700000" algn="tl">
                <a:srgbClr val="000000">
                  <a:alpha val="43137"/>
                </a:srgbClr>
              </a:outerShdw>
            </a:effectLst>
          </a:endParaRPr>
        </a:p>
      </dgm:t>
    </dgm:pt>
    <dgm:pt modelId="{DC696BC9-D478-4A17-A7E6-FD587FED3C53}" type="pres">
      <dgm:prSet presAssocID="{BD37C658-ED16-44D7-A189-57159F9946DA}" presName="outerComposite" presStyleCnt="0">
        <dgm:presLayoutVars>
          <dgm:chMax val="5"/>
          <dgm:dir/>
          <dgm:resizeHandles val="exact"/>
        </dgm:presLayoutVars>
      </dgm:prSet>
      <dgm:spPr/>
      <dgm:t>
        <a:bodyPr/>
        <a:lstStyle/>
        <a:p>
          <a:endParaRPr lang="en-US"/>
        </a:p>
      </dgm:t>
    </dgm:pt>
    <dgm:pt modelId="{977220F1-23FA-464A-A956-348D11E576B6}" type="pres">
      <dgm:prSet presAssocID="{BD37C658-ED16-44D7-A189-57159F9946DA}" presName="dummyMaxCanvas" presStyleCnt="0">
        <dgm:presLayoutVars/>
      </dgm:prSet>
      <dgm:spPr/>
    </dgm:pt>
    <dgm:pt modelId="{C415DF62-51C4-4F6E-8A5E-DE380F42B5D9}" type="pres">
      <dgm:prSet presAssocID="{BD37C658-ED16-44D7-A189-57159F9946DA}" presName="FiveNodes_1" presStyleLbl="node1" presStyleIdx="0" presStyleCnt="5">
        <dgm:presLayoutVars>
          <dgm:bulletEnabled val="1"/>
        </dgm:presLayoutVars>
      </dgm:prSet>
      <dgm:spPr/>
      <dgm:t>
        <a:bodyPr/>
        <a:lstStyle/>
        <a:p>
          <a:endParaRPr lang="en-US"/>
        </a:p>
      </dgm:t>
    </dgm:pt>
    <dgm:pt modelId="{C1C37551-74FC-4149-8AC2-ED8121210D63}" type="pres">
      <dgm:prSet presAssocID="{BD37C658-ED16-44D7-A189-57159F9946DA}" presName="FiveNodes_2" presStyleLbl="node1" presStyleIdx="1" presStyleCnt="5">
        <dgm:presLayoutVars>
          <dgm:bulletEnabled val="1"/>
        </dgm:presLayoutVars>
      </dgm:prSet>
      <dgm:spPr/>
      <dgm:t>
        <a:bodyPr/>
        <a:lstStyle/>
        <a:p>
          <a:endParaRPr lang="en-US"/>
        </a:p>
      </dgm:t>
    </dgm:pt>
    <dgm:pt modelId="{BD28681F-1DAD-40EB-AF9D-269015B13786}" type="pres">
      <dgm:prSet presAssocID="{BD37C658-ED16-44D7-A189-57159F9946DA}" presName="FiveNodes_3" presStyleLbl="node1" presStyleIdx="2" presStyleCnt="5">
        <dgm:presLayoutVars>
          <dgm:bulletEnabled val="1"/>
        </dgm:presLayoutVars>
      </dgm:prSet>
      <dgm:spPr/>
      <dgm:t>
        <a:bodyPr/>
        <a:lstStyle/>
        <a:p>
          <a:endParaRPr lang="en-US"/>
        </a:p>
      </dgm:t>
    </dgm:pt>
    <dgm:pt modelId="{A25C4108-7A1B-489C-8708-50A328B13703}" type="pres">
      <dgm:prSet presAssocID="{BD37C658-ED16-44D7-A189-57159F9946DA}" presName="FiveNodes_4" presStyleLbl="node1" presStyleIdx="3" presStyleCnt="5">
        <dgm:presLayoutVars>
          <dgm:bulletEnabled val="1"/>
        </dgm:presLayoutVars>
      </dgm:prSet>
      <dgm:spPr/>
      <dgm:t>
        <a:bodyPr/>
        <a:lstStyle/>
        <a:p>
          <a:endParaRPr lang="en-US"/>
        </a:p>
      </dgm:t>
    </dgm:pt>
    <dgm:pt modelId="{C421214D-AB79-4474-BA4D-D71D9DAD5E7D}" type="pres">
      <dgm:prSet presAssocID="{BD37C658-ED16-44D7-A189-57159F9946DA}" presName="FiveNodes_5" presStyleLbl="node1" presStyleIdx="4" presStyleCnt="5">
        <dgm:presLayoutVars>
          <dgm:bulletEnabled val="1"/>
        </dgm:presLayoutVars>
      </dgm:prSet>
      <dgm:spPr/>
      <dgm:t>
        <a:bodyPr/>
        <a:lstStyle/>
        <a:p>
          <a:endParaRPr lang="en-US"/>
        </a:p>
      </dgm:t>
    </dgm:pt>
    <dgm:pt modelId="{1494CF03-08ED-4740-BB8E-87CE4C7F6384}" type="pres">
      <dgm:prSet presAssocID="{BD37C658-ED16-44D7-A189-57159F9946DA}" presName="FiveConn_1-2" presStyleLbl="fgAccFollowNode1" presStyleIdx="0" presStyleCnt="4">
        <dgm:presLayoutVars>
          <dgm:bulletEnabled val="1"/>
        </dgm:presLayoutVars>
      </dgm:prSet>
      <dgm:spPr/>
      <dgm:t>
        <a:bodyPr/>
        <a:lstStyle/>
        <a:p>
          <a:endParaRPr lang="en-US"/>
        </a:p>
      </dgm:t>
    </dgm:pt>
    <dgm:pt modelId="{96D1FE08-389A-43A5-AFAD-25C90097D473}" type="pres">
      <dgm:prSet presAssocID="{BD37C658-ED16-44D7-A189-57159F9946DA}" presName="FiveConn_2-3" presStyleLbl="fgAccFollowNode1" presStyleIdx="1" presStyleCnt="4">
        <dgm:presLayoutVars>
          <dgm:bulletEnabled val="1"/>
        </dgm:presLayoutVars>
      </dgm:prSet>
      <dgm:spPr/>
      <dgm:t>
        <a:bodyPr/>
        <a:lstStyle/>
        <a:p>
          <a:endParaRPr lang="en-US"/>
        </a:p>
      </dgm:t>
    </dgm:pt>
    <dgm:pt modelId="{81DDF49B-4052-4D73-9374-F130F1911644}" type="pres">
      <dgm:prSet presAssocID="{BD37C658-ED16-44D7-A189-57159F9946DA}" presName="FiveConn_3-4" presStyleLbl="fgAccFollowNode1" presStyleIdx="2" presStyleCnt="4">
        <dgm:presLayoutVars>
          <dgm:bulletEnabled val="1"/>
        </dgm:presLayoutVars>
      </dgm:prSet>
      <dgm:spPr/>
      <dgm:t>
        <a:bodyPr/>
        <a:lstStyle/>
        <a:p>
          <a:endParaRPr lang="en-US"/>
        </a:p>
      </dgm:t>
    </dgm:pt>
    <dgm:pt modelId="{CCA57C5F-5FD1-463D-9F86-8ED61A073EE3}" type="pres">
      <dgm:prSet presAssocID="{BD37C658-ED16-44D7-A189-57159F9946DA}" presName="FiveConn_4-5" presStyleLbl="fgAccFollowNode1" presStyleIdx="3" presStyleCnt="4">
        <dgm:presLayoutVars>
          <dgm:bulletEnabled val="1"/>
        </dgm:presLayoutVars>
      </dgm:prSet>
      <dgm:spPr/>
      <dgm:t>
        <a:bodyPr/>
        <a:lstStyle/>
        <a:p>
          <a:endParaRPr lang="en-US"/>
        </a:p>
      </dgm:t>
    </dgm:pt>
    <dgm:pt modelId="{18EAAEFD-174B-4F9E-8307-151677BD7A0D}" type="pres">
      <dgm:prSet presAssocID="{BD37C658-ED16-44D7-A189-57159F9946DA}" presName="FiveNodes_1_text" presStyleLbl="node1" presStyleIdx="4" presStyleCnt="5">
        <dgm:presLayoutVars>
          <dgm:bulletEnabled val="1"/>
        </dgm:presLayoutVars>
      </dgm:prSet>
      <dgm:spPr/>
      <dgm:t>
        <a:bodyPr/>
        <a:lstStyle/>
        <a:p>
          <a:endParaRPr lang="en-US"/>
        </a:p>
      </dgm:t>
    </dgm:pt>
    <dgm:pt modelId="{07E096A6-2C27-4E2A-8575-03CFE4BEB161}" type="pres">
      <dgm:prSet presAssocID="{BD37C658-ED16-44D7-A189-57159F9946DA}" presName="FiveNodes_2_text" presStyleLbl="node1" presStyleIdx="4" presStyleCnt="5">
        <dgm:presLayoutVars>
          <dgm:bulletEnabled val="1"/>
        </dgm:presLayoutVars>
      </dgm:prSet>
      <dgm:spPr/>
      <dgm:t>
        <a:bodyPr/>
        <a:lstStyle/>
        <a:p>
          <a:endParaRPr lang="en-US"/>
        </a:p>
      </dgm:t>
    </dgm:pt>
    <dgm:pt modelId="{EBBFC945-2648-4B5C-B118-A00FAD96A0A9}" type="pres">
      <dgm:prSet presAssocID="{BD37C658-ED16-44D7-A189-57159F9946DA}" presName="FiveNodes_3_text" presStyleLbl="node1" presStyleIdx="4" presStyleCnt="5">
        <dgm:presLayoutVars>
          <dgm:bulletEnabled val="1"/>
        </dgm:presLayoutVars>
      </dgm:prSet>
      <dgm:spPr/>
      <dgm:t>
        <a:bodyPr/>
        <a:lstStyle/>
        <a:p>
          <a:endParaRPr lang="en-US"/>
        </a:p>
      </dgm:t>
    </dgm:pt>
    <dgm:pt modelId="{D4B56ED1-5911-4F42-9949-04C0E9095926}" type="pres">
      <dgm:prSet presAssocID="{BD37C658-ED16-44D7-A189-57159F9946DA}" presName="FiveNodes_4_text" presStyleLbl="node1" presStyleIdx="4" presStyleCnt="5">
        <dgm:presLayoutVars>
          <dgm:bulletEnabled val="1"/>
        </dgm:presLayoutVars>
      </dgm:prSet>
      <dgm:spPr/>
      <dgm:t>
        <a:bodyPr/>
        <a:lstStyle/>
        <a:p>
          <a:endParaRPr lang="en-US"/>
        </a:p>
      </dgm:t>
    </dgm:pt>
    <dgm:pt modelId="{AFE4F1AB-1271-4ED8-AB2D-B53A849A74A9}" type="pres">
      <dgm:prSet presAssocID="{BD37C658-ED16-44D7-A189-57159F9946DA}" presName="FiveNodes_5_text" presStyleLbl="node1" presStyleIdx="4" presStyleCnt="5">
        <dgm:presLayoutVars>
          <dgm:bulletEnabled val="1"/>
        </dgm:presLayoutVars>
      </dgm:prSet>
      <dgm:spPr/>
      <dgm:t>
        <a:bodyPr/>
        <a:lstStyle/>
        <a:p>
          <a:endParaRPr lang="en-US"/>
        </a:p>
      </dgm:t>
    </dgm:pt>
  </dgm:ptLst>
  <dgm:cxnLst>
    <dgm:cxn modelId="{81E213D1-6E28-4DE6-9D1A-0C4E290EA0BD}" type="presOf" srcId="{4FA99BC1-2F90-4520-A309-BE000F13C759}" destId="{1494CF03-08ED-4740-BB8E-87CE4C7F6384}" srcOrd="0" destOrd="0" presId="urn:microsoft.com/office/officeart/2005/8/layout/vProcess5"/>
    <dgm:cxn modelId="{8FFDCFA1-16BE-4618-867C-CE9D9C307A9D}" type="presOf" srcId="{4360A929-F31A-4EE5-B36C-432AC15880F7}" destId="{C415DF62-51C4-4F6E-8A5E-DE380F42B5D9}" srcOrd="0" destOrd="0" presId="urn:microsoft.com/office/officeart/2005/8/layout/vProcess5"/>
    <dgm:cxn modelId="{637707F7-1A07-4C3A-A0B3-93AF65CB61E5}" type="presOf" srcId="{6FACF497-A200-4855-A66A-B51D65BB7D50}" destId="{96D1FE08-389A-43A5-AFAD-25C90097D473}" srcOrd="0" destOrd="0" presId="urn:microsoft.com/office/officeart/2005/8/layout/vProcess5"/>
    <dgm:cxn modelId="{AE47498B-5694-4639-82A1-18839011228E}" srcId="{BD37C658-ED16-44D7-A189-57159F9946DA}" destId="{6C9E1C9A-602D-4727-A974-D4BBFBD804C2}" srcOrd="4" destOrd="0" parTransId="{60BBE610-F83F-406D-B858-961E46ECC4ED}" sibTransId="{CE75BDBE-A846-4B29-9AD5-FADC0FF954A8}"/>
    <dgm:cxn modelId="{0FE2CE69-7D40-45F0-9F03-D78460896D0B}" srcId="{BD37C658-ED16-44D7-A189-57159F9946DA}" destId="{211EC331-CAB1-423A-BA90-2FC0B3DD8A66}" srcOrd="1" destOrd="0" parTransId="{F0718029-46FA-4A97-8E4A-31791718CB71}" sibTransId="{6FACF497-A200-4855-A66A-B51D65BB7D50}"/>
    <dgm:cxn modelId="{61C6139B-EBDE-4395-BDC6-70E5CB1DE006}" srcId="{BD37C658-ED16-44D7-A189-57159F9946DA}" destId="{4360A929-F31A-4EE5-B36C-432AC15880F7}" srcOrd="0" destOrd="0" parTransId="{001AB348-AC8F-42F9-883E-ABB38812FAC1}" sibTransId="{4FA99BC1-2F90-4520-A309-BE000F13C759}"/>
    <dgm:cxn modelId="{6FF44106-F8D0-4F4D-9CF7-D96427A14E73}" type="presOf" srcId="{BD37C658-ED16-44D7-A189-57159F9946DA}" destId="{DC696BC9-D478-4A17-A7E6-FD587FED3C53}" srcOrd="0" destOrd="0" presId="urn:microsoft.com/office/officeart/2005/8/layout/vProcess5"/>
    <dgm:cxn modelId="{22982FEF-C671-4FF0-9FC1-ECAEA5A66D2E}" type="presOf" srcId="{79D51BA0-0DA2-4973-B70C-A041E90ED822}" destId="{EBBFC945-2648-4B5C-B118-A00FAD96A0A9}" srcOrd="1" destOrd="0" presId="urn:microsoft.com/office/officeart/2005/8/layout/vProcess5"/>
    <dgm:cxn modelId="{DBD54C73-6213-4EFD-AA41-B40A8B370CB5}" type="presOf" srcId="{D5DD4E72-AE27-4239-BF78-80A9B370F55E}" destId="{CCA57C5F-5FD1-463D-9F86-8ED61A073EE3}" srcOrd="0" destOrd="0" presId="urn:microsoft.com/office/officeart/2005/8/layout/vProcess5"/>
    <dgm:cxn modelId="{4C5609F8-C8D6-4DEC-B715-0DB3DA73776A}" type="presOf" srcId="{10F28269-8EF7-4368-8E55-A8F9715152E8}" destId="{D4B56ED1-5911-4F42-9949-04C0E9095926}" srcOrd="1" destOrd="0" presId="urn:microsoft.com/office/officeart/2005/8/layout/vProcess5"/>
    <dgm:cxn modelId="{F44AD16C-F75C-496F-B239-F082ECC4F117}" type="presOf" srcId="{6C9E1C9A-602D-4727-A974-D4BBFBD804C2}" destId="{AFE4F1AB-1271-4ED8-AB2D-B53A849A74A9}" srcOrd="1" destOrd="0" presId="urn:microsoft.com/office/officeart/2005/8/layout/vProcess5"/>
    <dgm:cxn modelId="{9701D918-5FA3-4988-8DF2-4E2C3C308F1F}" type="presOf" srcId="{F2384403-71F6-471B-AA04-278AD2CE1DD5}" destId="{81DDF49B-4052-4D73-9374-F130F1911644}" srcOrd="0" destOrd="0" presId="urn:microsoft.com/office/officeart/2005/8/layout/vProcess5"/>
    <dgm:cxn modelId="{553ED799-CBE9-48F8-9DF6-41BB45BF3913}" type="presOf" srcId="{4360A929-F31A-4EE5-B36C-432AC15880F7}" destId="{18EAAEFD-174B-4F9E-8307-151677BD7A0D}" srcOrd="1" destOrd="0" presId="urn:microsoft.com/office/officeart/2005/8/layout/vProcess5"/>
    <dgm:cxn modelId="{A89C9A46-4955-4444-B8BC-8E98F710809A}" srcId="{BD37C658-ED16-44D7-A189-57159F9946DA}" destId="{79D51BA0-0DA2-4973-B70C-A041E90ED822}" srcOrd="2" destOrd="0" parTransId="{0AA92F57-ED6C-4FDF-9C3C-FBDF97A62CC0}" sibTransId="{F2384403-71F6-471B-AA04-278AD2CE1DD5}"/>
    <dgm:cxn modelId="{9D5FD6AF-8695-456E-9D5C-6B7FF04DD730}" type="presOf" srcId="{10F28269-8EF7-4368-8E55-A8F9715152E8}" destId="{A25C4108-7A1B-489C-8708-50A328B13703}" srcOrd="0" destOrd="0" presId="urn:microsoft.com/office/officeart/2005/8/layout/vProcess5"/>
    <dgm:cxn modelId="{BBC91651-E31B-4017-8E7F-4FA5FEE55287}" type="presOf" srcId="{6C9E1C9A-602D-4727-A974-D4BBFBD804C2}" destId="{C421214D-AB79-4474-BA4D-D71D9DAD5E7D}" srcOrd="0" destOrd="0" presId="urn:microsoft.com/office/officeart/2005/8/layout/vProcess5"/>
    <dgm:cxn modelId="{87CC7C74-8988-419D-A6F0-BF1A7F9F8FC3}" type="presOf" srcId="{211EC331-CAB1-423A-BA90-2FC0B3DD8A66}" destId="{C1C37551-74FC-4149-8AC2-ED8121210D63}" srcOrd="0" destOrd="0" presId="urn:microsoft.com/office/officeart/2005/8/layout/vProcess5"/>
    <dgm:cxn modelId="{8308FB5B-87ED-4341-8508-518F4206A780}" srcId="{BD37C658-ED16-44D7-A189-57159F9946DA}" destId="{10F28269-8EF7-4368-8E55-A8F9715152E8}" srcOrd="3" destOrd="0" parTransId="{2C2A4CF6-7BA4-46E4-B64D-A21E5FC6247B}" sibTransId="{D5DD4E72-AE27-4239-BF78-80A9B370F55E}"/>
    <dgm:cxn modelId="{4E1D6189-38BF-4C4A-A932-125B37EE8672}" type="presOf" srcId="{79D51BA0-0DA2-4973-B70C-A041E90ED822}" destId="{BD28681F-1DAD-40EB-AF9D-269015B13786}" srcOrd="0" destOrd="0" presId="urn:microsoft.com/office/officeart/2005/8/layout/vProcess5"/>
    <dgm:cxn modelId="{18A8834E-547C-4884-ADC6-E3B56432F12A}" type="presOf" srcId="{211EC331-CAB1-423A-BA90-2FC0B3DD8A66}" destId="{07E096A6-2C27-4E2A-8575-03CFE4BEB161}" srcOrd="1" destOrd="0" presId="urn:microsoft.com/office/officeart/2005/8/layout/vProcess5"/>
    <dgm:cxn modelId="{79161BEE-68DF-43E4-9C17-61DF0DDE9EE6}" type="presParOf" srcId="{DC696BC9-D478-4A17-A7E6-FD587FED3C53}" destId="{977220F1-23FA-464A-A956-348D11E576B6}" srcOrd="0" destOrd="0" presId="urn:microsoft.com/office/officeart/2005/8/layout/vProcess5"/>
    <dgm:cxn modelId="{9D067606-0483-4CD2-A4B2-9BC6697D1D04}" type="presParOf" srcId="{DC696BC9-D478-4A17-A7E6-FD587FED3C53}" destId="{C415DF62-51C4-4F6E-8A5E-DE380F42B5D9}" srcOrd="1" destOrd="0" presId="urn:microsoft.com/office/officeart/2005/8/layout/vProcess5"/>
    <dgm:cxn modelId="{C4BD9406-129A-4AB9-9E5F-94EA382CDF3D}" type="presParOf" srcId="{DC696BC9-D478-4A17-A7E6-FD587FED3C53}" destId="{C1C37551-74FC-4149-8AC2-ED8121210D63}" srcOrd="2" destOrd="0" presId="urn:microsoft.com/office/officeart/2005/8/layout/vProcess5"/>
    <dgm:cxn modelId="{4E8DA316-4131-41B8-B005-1700D2AAB0D2}" type="presParOf" srcId="{DC696BC9-D478-4A17-A7E6-FD587FED3C53}" destId="{BD28681F-1DAD-40EB-AF9D-269015B13786}" srcOrd="3" destOrd="0" presId="urn:microsoft.com/office/officeart/2005/8/layout/vProcess5"/>
    <dgm:cxn modelId="{43E35CFC-B41C-4297-9D64-B5240222770B}" type="presParOf" srcId="{DC696BC9-D478-4A17-A7E6-FD587FED3C53}" destId="{A25C4108-7A1B-489C-8708-50A328B13703}" srcOrd="4" destOrd="0" presId="urn:microsoft.com/office/officeart/2005/8/layout/vProcess5"/>
    <dgm:cxn modelId="{16A12853-6A72-4AD8-B424-01845FBFEB4D}" type="presParOf" srcId="{DC696BC9-D478-4A17-A7E6-FD587FED3C53}" destId="{C421214D-AB79-4474-BA4D-D71D9DAD5E7D}" srcOrd="5" destOrd="0" presId="urn:microsoft.com/office/officeart/2005/8/layout/vProcess5"/>
    <dgm:cxn modelId="{96EFBA9F-FF64-4290-92EB-AF0676540D33}" type="presParOf" srcId="{DC696BC9-D478-4A17-A7E6-FD587FED3C53}" destId="{1494CF03-08ED-4740-BB8E-87CE4C7F6384}" srcOrd="6" destOrd="0" presId="urn:microsoft.com/office/officeart/2005/8/layout/vProcess5"/>
    <dgm:cxn modelId="{1FAF4524-33CF-45B7-AB05-EDF6D4D1F083}" type="presParOf" srcId="{DC696BC9-D478-4A17-A7E6-FD587FED3C53}" destId="{96D1FE08-389A-43A5-AFAD-25C90097D473}" srcOrd="7" destOrd="0" presId="urn:microsoft.com/office/officeart/2005/8/layout/vProcess5"/>
    <dgm:cxn modelId="{A5FCC883-952B-4A4B-9982-53ABD526AF18}" type="presParOf" srcId="{DC696BC9-D478-4A17-A7E6-FD587FED3C53}" destId="{81DDF49B-4052-4D73-9374-F130F1911644}" srcOrd="8" destOrd="0" presId="urn:microsoft.com/office/officeart/2005/8/layout/vProcess5"/>
    <dgm:cxn modelId="{7FB3D58E-C393-4379-8286-DFB8CB42EA1F}" type="presParOf" srcId="{DC696BC9-D478-4A17-A7E6-FD587FED3C53}" destId="{CCA57C5F-5FD1-463D-9F86-8ED61A073EE3}" srcOrd="9" destOrd="0" presId="urn:microsoft.com/office/officeart/2005/8/layout/vProcess5"/>
    <dgm:cxn modelId="{25ED33B6-FAD9-4A74-B3A7-FC37E4E21447}" type="presParOf" srcId="{DC696BC9-D478-4A17-A7E6-FD587FED3C53}" destId="{18EAAEFD-174B-4F9E-8307-151677BD7A0D}" srcOrd="10" destOrd="0" presId="urn:microsoft.com/office/officeart/2005/8/layout/vProcess5"/>
    <dgm:cxn modelId="{DF3380C4-D3DF-4F2D-82D8-022BC934211B}" type="presParOf" srcId="{DC696BC9-D478-4A17-A7E6-FD587FED3C53}" destId="{07E096A6-2C27-4E2A-8575-03CFE4BEB161}" srcOrd="11" destOrd="0" presId="urn:microsoft.com/office/officeart/2005/8/layout/vProcess5"/>
    <dgm:cxn modelId="{2D6C6059-21C4-4EC4-8F55-D962E6A5BBAB}" type="presParOf" srcId="{DC696BC9-D478-4A17-A7E6-FD587FED3C53}" destId="{EBBFC945-2648-4B5C-B118-A00FAD96A0A9}" srcOrd="12" destOrd="0" presId="urn:microsoft.com/office/officeart/2005/8/layout/vProcess5"/>
    <dgm:cxn modelId="{35357D31-4FF3-4774-B7CE-A7CF9CC2BF30}" type="presParOf" srcId="{DC696BC9-D478-4A17-A7E6-FD587FED3C53}" destId="{D4B56ED1-5911-4F42-9949-04C0E9095926}" srcOrd="13" destOrd="0" presId="urn:microsoft.com/office/officeart/2005/8/layout/vProcess5"/>
    <dgm:cxn modelId="{AFDB1EE5-D5AB-4450-97C1-2F2724518560}" type="presParOf" srcId="{DC696BC9-D478-4A17-A7E6-FD587FED3C53}" destId="{AFE4F1AB-1271-4ED8-AB2D-B53A849A74A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71CAD-6BEC-4E41-86C9-159507C51D3E}"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A016E16B-CF7E-44EF-A740-860C59004806}">
      <dgm:prSet phldrT="[Text]"/>
      <dgm:spPr/>
      <dgm:t>
        <a:bodyPr/>
        <a:lstStyle/>
        <a:p>
          <a:r>
            <a:rPr lang="en-US" dirty="0"/>
            <a:t>Loyal Customer</a:t>
          </a:r>
        </a:p>
      </dgm:t>
    </dgm:pt>
    <dgm:pt modelId="{B2A937C3-A5B9-46B6-8D90-3B90C58B8FE0}" type="parTrans" cxnId="{F4A2D4EC-790C-4603-9F8D-2C1AAFC5E93C}">
      <dgm:prSet/>
      <dgm:spPr/>
      <dgm:t>
        <a:bodyPr/>
        <a:lstStyle/>
        <a:p>
          <a:endParaRPr lang="en-US"/>
        </a:p>
      </dgm:t>
    </dgm:pt>
    <dgm:pt modelId="{B93FC113-0FE9-4F71-8735-F0954B34E628}" type="sibTrans" cxnId="{F4A2D4EC-790C-4603-9F8D-2C1AAFC5E93C}">
      <dgm:prSet/>
      <dgm:spPr/>
      <dgm:t>
        <a:bodyPr/>
        <a:lstStyle/>
        <a:p>
          <a:endParaRPr lang="en-US"/>
        </a:p>
      </dgm:t>
    </dgm:pt>
    <dgm:pt modelId="{0B91285A-32AB-44F7-8713-D2B7199984BC}">
      <dgm:prSet phldrT="[Text]" custT="1"/>
      <dgm:spPr/>
      <dgm:t>
        <a:bodyPr/>
        <a:lstStyle/>
        <a:p>
          <a:r>
            <a:rPr lang="en-US" sz="2000" dirty="0"/>
            <a:t>Cust./Day = 250</a:t>
          </a:r>
        </a:p>
      </dgm:t>
    </dgm:pt>
    <dgm:pt modelId="{B330BB5A-FBE2-457B-8398-1B4E7B2C9DDB}" type="parTrans" cxnId="{8DC1BC59-3264-4646-8E0F-47A362B2F5BC}">
      <dgm:prSet/>
      <dgm:spPr/>
      <dgm:t>
        <a:bodyPr/>
        <a:lstStyle/>
        <a:p>
          <a:endParaRPr lang="en-US"/>
        </a:p>
      </dgm:t>
    </dgm:pt>
    <dgm:pt modelId="{8D6BBDFB-03AF-4724-B496-D12F718054E9}" type="sibTrans" cxnId="{8DC1BC59-3264-4646-8E0F-47A362B2F5BC}">
      <dgm:prSet/>
      <dgm:spPr/>
      <dgm:t>
        <a:bodyPr/>
        <a:lstStyle/>
        <a:p>
          <a:endParaRPr lang="en-US"/>
        </a:p>
      </dgm:t>
    </dgm:pt>
    <dgm:pt modelId="{7A494017-321C-47A5-84C5-CF3AC951A7E3}">
      <dgm:prSet phldrT="[Text]" custT="1"/>
      <dgm:spPr/>
      <dgm:t>
        <a:bodyPr/>
        <a:lstStyle/>
        <a:p>
          <a:r>
            <a:rPr lang="en-US" sz="2000" dirty="0"/>
            <a:t>Loads/Cust. = 2.0</a:t>
          </a:r>
        </a:p>
      </dgm:t>
    </dgm:pt>
    <dgm:pt modelId="{735F16F4-0422-4418-B332-CF83FC32B9F6}" type="parTrans" cxnId="{08D4B6C5-C63E-423A-83BD-AB8F72CC6351}">
      <dgm:prSet/>
      <dgm:spPr/>
      <dgm:t>
        <a:bodyPr/>
        <a:lstStyle/>
        <a:p>
          <a:endParaRPr lang="en-US"/>
        </a:p>
      </dgm:t>
    </dgm:pt>
    <dgm:pt modelId="{28100F70-1B7C-4CB6-B418-57BF6E4C64AA}" type="sibTrans" cxnId="{08D4B6C5-C63E-423A-83BD-AB8F72CC6351}">
      <dgm:prSet/>
      <dgm:spPr/>
      <dgm:t>
        <a:bodyPr/>
        <a:lstStyle/>
        <a:p>
          <a:endParaRPr lang="en-US"/>
        </a:p>
      </dgm:t>
    </dgm:pt>
    <dgm:pt modelId="{62216970-CF3E-4B57-885E-D92DF60BE43A}">
      <dgm:prSet phldrT="[Text]"/>
      <dgm:spPr/>
      <dgm:t>
        <a:bodyPr/>
        <a:lstStyle/>
        <a:p>
          <a:r>
            <a:rPr lang="en-US" dirty="0"/>
            <a:t>Balanced Customer</a:t>
          </a:r>
        </a:p>
      </dgm:t>
    </dgm:pt>
    <dgm:pt modelId="{D8AEE28E-9834-4EEE-8B95-7A1692B02FB5}" type="parTrans" cxnId="{7A5ECAB9-005F-4130-9F8D-EFA1FA025FF0}">
      <dgm:prSet/>
      <dgm:spPr/>
      <dgm:t>
        <a:bodyPr/>
        <a:lstStyle/>
        <a:p>
          <a:endParaRPr lang="en-US"/>
        </a:p>
      </dgm:t>
    </dgm:pt>
    <dgm:pt modelId="{F85F9FB9-2FDE-470A-A5E2-CA31F73214A9}" type="sibTrans" cxnId="{7A5ECAB9-005F-4130-9F8D-EFA1FA025FF0}">
      <dgm:prSet/>
      <dgm:spPr/>
      <dgm:t>
        <a:bodyPr/>
        <a:lstStyle/>
        <a:p>
          <a:endParaRPr lang="en-US"/>
        </a:p>
      </dgm:t>
    </dgm:pt>
    <dgm:pt modelId="{D3AD9B3C-E1FD-4198-8214-EFBBE5A44B10}">
      <dgm:prSet phldrT="[Text]" custT="1"/>
      <dgm:spPr/>
      <dgm:t>
        <a:bodyPr/>
        <a:lstStyle/>
        <a:p>
          <a:r>
            <a:rPr lang="en-US" sz="2000" dirty="0"/>
            <a:t>Cust./Day = 350</a:t>
          </a:r>
        </a:p>
      </dgm:t>
    </dgm:pt>
    <dgm:pt modelId="{98CFAFD2-5ABA-4110-8147-01023F20EA35}" type="parTrans" cxnId="{3B22455D-3EC2-4F96-B1E4-30BF22F1C48C}">
      <dgm:prSet/>
      <dgm:spPr/>
      <dgm:t>
        <a:bodyPr/>
        <a:lstStyle/>
        <a:p>
          <a:endParaRPr lang="en-US"/>
        </a:p>
      </dgm:t>
    </dgm:pt>
    <dgm:pt modelId="{9F5DDF46-54AC-499F-A114-0EF6A3C34750}" type="sibTrans" cxnId="{3B22455D-3EC2-4F96-B1E4-30BF22F1C48C}">
      <dgm:prSet/>
      <dgm:spPr/>
      <dgm:t>
        <a:bodyPr/>
        <a:lstStyle/>
        <a:p>
          <a:endParaRPr lang="en-US"/>
        </a:p>
      </dgm:t>
    </dgm:pt>
    <dgm:pt modelId="{DC4C766C-7970-4D4C-89CF-C524FCFF1AC5}">
      <dgm:prSet phldrT="[Text]"/>
      <dgm:spPr/>
      <dgm:t>
        <a:bodyPr/>
        <a:lstStyle/>
        <a:p>
          <a:r>
            <a:rPr lang="en-US" dirty="0"/>
            <a:t>High Traffic</a:t>
          </a:r>
        </a:p>
      </dgm:t>
    </dgm:pt>
    <dgm:pt modelId="{850EAFB8-D3E9-4C4E-BF9A-6A625F4612B3}" type="parTrans" cxnId="{F62781F0-D28F-42F0-AEDD-94600BF1C100}">
      <dgm:prSet/>
      <dgm:spPr/>
      <dgm:t>
        <a:bodyPr/>
        <a:lstStyle/>
        <a:p>
          <a:endParaRPr lang="en-US"/>
        </a:p>
      </dgm:t>
    </dgm:pt>
    <dgm:pt modelId="{424A8AA8-7EAD-4463-8EBA-44958B6D91BB}" type="sibTrans" cxnId="{F62781F0-D28F-42F0-AEDD-94600BF1C100}">
      <dgm:prSet/>
      <dgm:spPr/>
      <dgm:t>
        <a:bodyPr/>
        <a:lstStyle/>
        <a:p>
          <a:endParaRPr lang="en-US"/>
        </a:p>
      </dgm:t>
    </dgm:pt>
    <dgm:pt modelId="{345A17E6-6D50-4C6E-A87E-8A59E1941EB0}">
      <dgm:prSet phldrT="[Text]" custT="1"/>
      <dgm:spPr/>
      <dgm:t>
        <a:bodyPr/>
        <a:lstStyle/>
        <a:p>
          <a:r>
            <a:rPr lang="en-US" sz="2000" dirty="0"/>
            <a:t>Cust./Day = 450</a:t>
          </a:r>
        </a:p>
      </dgm:t>
    </dgm:pt>
    <dgm:pt modelId="{24376563-A725-4542-AC17-073A3971EFC0}" type="parTrans" cxnId="{97C124C0-F918-411E-858F-32DB4F46CCCE}">
      <dgm:prSet/>
      <dgm:spPr/>
      <dgm:t>
        <a:bodyPr/>
        <a:lstStyle/>
        <a:p>
          <a:endParaRPr lang="en-US"/>
        </a:p>
      </dgm:t>
    </dgm:pt>
    <dgm:pt modelId="{3BE1C181-A99A-4451-A57D-7E1639F502C1}" type="sibTrans" cxnId="{97C124C0-F918-411E-858F-32DB4F46CCCE}">
      <dgm:prSet/>
      <dgm:spPr/>
      <dgm:t>
        <a:bodyPr/>
        <a:lstStyle/>
        <a:p>
          <a:endParaRPr lang="en-US"/>
        </a:p>
      </dgm:t>
    </dgm:pt>
    <dgm:pt modelId="{8755A692-D80C-4BB8-8529-0F68CB30F0C1}">
      <dgm:prSet phldrT="[Text]" custT="1"/>
      <dgm:spPr/>
      <dgm:t>
        <a:bodyPr/>
        <a:lstStyle/>
        <a:p>
          <a:r>
            <a:rPr lang="en-US" sz="2000" dirty="0"/>
            <a:t>Mach./Loc. = 12</a:t>
          </a:r>
        </a:p>
      </dgm:t>
    </dgm:pt>
    <dgm:pt modelId="{DE3D5690-244E-4A37-A3AD-083C0B737D9B}" type="parTrans" cxnId="{B4337109-4CD9-4DEE-8D0F-F4384A8AABCC}">
      <dgm:prSet/>
      <dgm:spPr/>
      <dgm:t>
        <a:bodyPr/>
        <a:lstStyle/>
        <a:p>
          <a:endParaRPr lang="en-US"/>
        </a:p>
      </dgm:t>
    </dgm:pt>
    <dgm:pt modelId="{9218A14C-2440-44DE-855F-4FB81B9EF409}" type="sibTrans" cxnId="{B4337109-4CD9-4DEE-8D0F-F4384A8AABCC}">
      <dgm:prSet/>
      <dgm:spPr/>
      <dgm:t>
        <a:bodyPr/>
        <a:lstStyle/>
        <a:p>
          <a:endParaRPr lang="en-US"/>
        </a:p>
      </dgm:t>
    </dgm:pt>
    <dgm:pt modelId="{05DDF713-3299-4B6F-97E0-1B8B2971F6A7}">
      <dgm:prSet custT="1"/>
      <dgm:spPr/>
      <dgm:t>
        <a:bodyPr/>
        <a:lstStyle/>
        <a:p>
          <a:r>
            <a:rPr lang="en-US" sz="2000" dirty="0"/>
            <a:t>Loads/Cust. = 1.8</a:t>
          </a:r>
        </a:p>
      </dgm:t>
    </dgm:pt>
    <dgm:pt modelId="{F4E2B5EA-1E84-4CED-A6AD-225335C2FADA}" type="parTrans" cxnId="{039A9F23-B880-4F7E-8CAF-150C4BDF6121}">
      <dgm:prSet/>
      <dgm:spPr/>
      <dgm:t>
        <a:bodyPr/>
        <a:lstStyle/>
        <a:p>
          <a:endParaRPr lang="en-US"/>
        </a:p>
      </dgm:t>
    </dgm:pt>
    <dgm:pt modelId="{E1450BA5-3054-467E-85A5-F586D2D1F43E}" type="sibTrans" cxnId="{039A9F23-B880-4F7E-8CAF-150C4BDF6121}">
      <dgm:prSet/>
      <dgm:spPr/>
      <dgm:t>
        <a:bodyPr/>
        <a:lstStyle/>
        <a:p>
          <a:endParaRPr lang="en-US"/>
        </a:p>
      </dgm:t>
    </dgm:pt>
    <dgm:pt modelId="{8BD6E73F-580A-42DA-81A8-4AC59E72D32D}">
      <dgm:prSet custT="1"/>
      <dgm:spPr/>
      <dgm:t>
        <a:bodyPr/>
        <a:lstStyle/>
        <a:p>
          <a:r>
            <a:rPr lang="en-US" sz="2000" dirty="0"/>
            <a:t>Mach./Loc. = 10</a:t>
          </a:r>
        </a:p>
      </dgm:t>
    </dgm:pt>
    <dgm:pt modelId="{7A551C7A-7B0C-4C06-95BD-50BD86837852}" type="parTrans" cxnId="{D6DA1EEF-5A1D-4A8F-93C5-D8FFA54DE944}">
      <dgm:prSet/>
      <dgm:spPr/>
      <dgm:t>
        <a:bodyPr/>
        <a:lstStyle/>
        <a:p>
          <a:endParaRPr lang="en-US"/>
        </a:p>
      </dgm:t>
    </dgm:pt>
    <dgm:pt modelId="{2AAB1288-1895-47D8-B49C-3E94F6C8F779}" type="sibTrans" cxnId="{D6DA1EEF-5A1D-4A8F-93C5-D8FFA54DE944}">
      <dgm:prSet/>
      <dgm:spPr/>
      <dgm:t>
        <a:bodyPr/>
        <a:lstStyle/>
        <a:p>
          <a:endParaRPr lang="en-US"/>
        </a:p>
      </dgm:t>
    </dgm:pt>
    <dgm:pt modelId="{246A928C-F52D-46F4-93A8-975A8C4DB8B7}">
      <dgm:prSet custT="1"/>
      <dgm:spPr/>
      <dgm:t>
        <a:bodyPr/>
        <a:lstStyle/>
        <a:p>
          <a:r>
            <a:rPr lang="en-US" sz="2000" dirty="0"/>
            <a:t>Loads/Cust. = 1.5</a:t>
          </a:r>
        </a:p>
      </dgm:t>
    </dgm:pt>
    <dgm:pt modelId="{405A12D1-529D-418C-BBB1-23EBD738113A}" type="parTrans" cxnId="{4C669584-4B73-4355-84E2-0B2499DD33E0}">
      <dgm:prSet/>
      <dgm:spPr/>
      <dgm:t>
        <a:bodyPr/>
        <a:lstStyle/>
        <a:p>
          <a:endParaRPr lang="en-US"/>
        </a:p>
      </dgm:t>
    </dgm:pt>
    <dgm:pt modelId="{D493ED4B-545C-4DB2-9FE7-2E0ECC0ABA5C}" type="sibTrans" cxnId="{4C669584-4B73-4355-84E2-0B2499DD33E0}">
      <dgm:prSet/>
      <dgm:spPr/>
      <dgm:t>
        <a:bodyPr/>
        <a:lstStyle/>
        <a:p>
          <a:endParaRPr lang="en-US"/>
        </a:p>
      </dgm:t>
    </dgm:pt>
    <dgm:pt modelId="{9DEE55A8-0442-466F-8ED7-0E041D951483}">
      <dgm:prSet custT="1"/>
      <dgm:spPr/>
      <dgm:t>
        <a:bodyPr/>
        <a:lstStyle/>
        <a:p>
          <a:r>
            <a:rPr lang="en-US" sz="2000" dirty="0"/>
            <a:t>Mach./Loc. = 8</a:t>
          </a:r>
        </a:p>
      </dgm:t>
    </dgm:pt>
    <dgm:pt modelId="{09D94A13-FE9E-4A06-A46F-958A85E25E0E}" type="parTrans" cxnId="{3B12CE67-76A5-4A0B-A0E2-991A2A2AD723}">
      <dgm:prSet/>
      <dgm:spPr/>
      <dgm:t>
        <a:bodyPr/>
        <a:lstStyle/>
        <a:p>
          <a:endParaRPr lang="en-US"/>
        </a:p>
      </dgm:t>
    </dgm:pt>
    <dgm:pt modelId="{873AFE1A-318D-4DFF-9B04-D0D3809A6C53}" type="sibTrans" cxnId="{3B12CE67-76A5-4A0B-A0E2-991A2A2AD723}">
      <dgm:prSet/>
      <dgm:spPr/>
      <dgm:t>
        <a:bodyPr/>
        <a:lstStyle/>
        <a:p>
          <a:endParaRPr lang="en-US"/>
        </a:p>
      </dgm:t>
    </dgm:pt>
    <dgm:pt modelId="{5B41C97E-4C7F-4693-99AB-82FB44F72D03}">
      <dgm:prSet phldrT="[Text]" custT="1"/>
      <dgm:spPr/>
      <dgm:t>
        <a:bodyPr/>
        <a:lstStyle/>
        <a:p>
          <a:r>
            <a:rPr lang="en-US" sz="2000" dirty="0"/>
            <a:t>Low sales, high margin</a:t>
          </a:r>
        </a:p>
      </dgm:t>
    </dgm:pt>
    <dgm:pt modelId="{7E6F287B-8AD9-4717-A916-28457ED97918}" type="parTrans" cxnId="{AF5D3B7A-4E8D-4948-AB51-AB5A9CA94F2C}">
      <dgm:prSet/>
      <dgm:spPr/>
      <dgm:t>
        <a:bodyPr/>
        <a:lstStyle/>
        <a:p>
          <a:endParaRPr lang="en-US"/>
        </a:p>
      </dgm:t>
    </dgm:pt>
    <dgm:pt modelId="{7B5AC305-6102-46EC-A3D2-D3958723F768}" type="sibTrans" cxnId="{AF5D3B7A-4E8D-4948-AB51-AB5A9CA94F2C}">
      <dgm:prSet/>
      <dgm:spPr/>
      <dgm:t>
        <a:bodyPr/>
        <a:lstStyle/>
        <a:p>
          <a:endParaRPr lang="en-US"/>
        </a:p>
      </dgm:t>
    </dgm:pt>
    <dgm:pt modelId="{8988E105-578C-4985-9A4C-430D575C92C9}">
      <dgm:prSet phldrT="[Text]" custT="1"/>
      <dgm:spPr/>
      <dgm:t>
        <a:bodyPr/>
        <a:lstStyle/>
        <a:p>
          <a:endParaRPr lang="en-US" sz="2000" dirty="0"/>
        </a:p>
      </dgm:t>
    </dgm:pt>
    <dgm:pt modelId="{E552141C-C31C-4E4A-BA35-2A364F65A20E}" type="parTrans" cxnId="{DD2BF151-8E9F-4E03-ACC8-8A5235596173}">
      <dgm:prSet/>
      <dgm:spPr/>
      <dgm:t>
        <a:bodyPr/>
        <a:lstStyle/>
        <a:p>
          <a:endParaRPr lang="en-US"/>
        </a:p>
      </dgm:t>
    </dgm:pt>
    <dgm:pt modelId="{2D2B5852-D8A3-4C1E-8C3A-7D0506E95854}" type="sibTrans" cxnId="{DD2BF151-8E9F-4E03-ACC8-8A5235596173}">
      <dgm:prSet/>
      <dgm:spPr/>
      <dgm:t>
        <a:bodyPr/>
        <a:lstStyle/>
        <a:p>
          <a:endParaRPr lang="en-US"/>
        </a:p>
      </dgm:t>
    </dgm:pt>
    <dgm:pt modelId="{9A02BD63-723C-4D05-BD93-774A7A6C820A}">
      <dgm:prSet custT="1"/>
      <dgm:spPr/>
      <dgm:t>
        <a:bodyPr/>
        <a:lstStyle/>
        <a:p>
          <a:r>
            <a:rPr lang="en-US" sz="2000" dirty="0"/>
            <a:t>Moderate sales, average margin</a:t>
          </a:r>
        </a:p>
      </dgm:t>
    </dgm:pt>
    <dgm:pt modelId="{C788CD6E-FAC0-498C-8E13-D074E9A045E0}" type="parTrans" cxnId="{4D7E74A4-7318-428A-9BA4-E12CE80B8BF8}">
      <dgm:prSet/>
      <dgm:spPr/>
      <dgm:t>
        <a:bodyPr/>
        <a:lstStyle/>
        <a:p>
          <a:endParaRPr lang="en-US"/>
        </a:p>
      </dgm:t>
    </dgm:pt>
    <dgm:pt modelId="{AB20DDAC-18EB-479D-B551-0BAC0D89B307}" type="sibTrans" cxnId="{4D7E74A4-7318-428A-9BA4-E12CE80B8BF8}">
      <dgm:prSet/>
      <dgm:spPr/>
      <dgm:t>
        <a:bodyPr/>
        <a:lstStyle/>
        <a:p>
          <a:endParaRPr lang="en-US"/>
        </a:p>
      </dgm:t>
    </dgm:pt>
    <dgm:pt modelId="{894E3C9E-8EE9-42B3-B43A-A36451E8BEFD}">
      <dgm:prSet custT="1"/>
      <dgm:spPr/>
      <dgm:t>
        <a:bodyPr/>
        <a:lstStyle/>
        <a:p>
          <a:endParaRPr lang="en-US" sz="2000" dirty="0"/>
        </a:p>
      </dgm:t>
    </dgm:pt>
    <dgm:pt modelId="{382D2013-8A83-4F6C-871C-40AE127B779F}" type="parTrans" cxnId="{63DFDF0A-9879-41E1-ADE7-FB14ED923A99}">
      <dgm:prSet/>
      <dgm:spPr/>
      <dgm:t>
        <a:bodyPr/>
        <a:lstStyle/>
        <a:p>
          <a:endParaRPr lang="en-US"/>
        </a:p>
      </dgm:t>
    </dgm:pt>
    <dgm:pt modelId="{0853570D-C5C5-4C63-AF01-0F31C50287DA}" type="sibTrans" cxnId="{63DFDF0A-9879-41E1-ADE7-FB14ED923A99}">
      <dgm:prSet/>
      <dgm:spPr/>
      <dgm:t>
        <a:bodyPr/>
        <a:lstStyle/>
        <a:p>
          <a:endParaRPr lang="en-US"/>
        </a:p>
      </dgm:t>
    </dgm:pt>
    <dgm:pt modelId="{D19AEF7F-923C-4157-BB31-8D9A51D6A05D}">
      <dgm:prSet custT="1"/>
      <dgm:spPr/>
      <dgm:t>
        <a:bodyPr/>
        <a:lstStyle/>
        <a:p>
          <a:r>
            <a:rPr lang="en-US" sz="2000" dirty="0"/>
            <a:t>High sales, moderate margin</a:t>
          </a:r>
        </a:p>
      </dgm:t>
    </dgm:pt>
    <dgm:pt modelId="{F7616624-B5AD-4093-AEE0-F52C11F7B79E}" type="parTrans" cxnId="{91846159-F056-4AB4-B6D0-A22547285288}">
      <dgm:prSet/>
      <dgm:spPr/>
      <dgm:t>
        <a:bodyPr/>
        <a:lstStyle/>
        <a:p>
          <a:endParaRPr lang="en-US"/>
        </a:p>
      </dgm:t>
    </dgm:pt>
    <dgm:pt modelId="{7CEE07F1-2786-4E65-B235-FCA5E81A8300}" type="sibTrans" cxnId="{91846159-F056-4AB4-B6D0-A22547285288}">
      <dgm:prSet/>
      <dgm:spPr/>
      <dgm:t>
        <a:bodyPr/>
        <a:lstStyle/>
        <a:p>
          <a:endParaRPr lang="en-US"/>
        </a:p>
      </dgm:t>
    </dgm:pt>
    <dgm:pt modelId="{20E8E2CF-4A8E-4FD9-9C4F-3BB9177DAD91}">
      <dgm:prSet custT="1"/>
      <dgm:spPr/>
      <dgm:t>
        <a:bodyPr/>
        <a:lstStyle/>
        <a:p>
          <a:endParaRPr lang="en-US" sz="2000" dirty="0"/>
        </a:p>
      </dgm:t>
    </dgm:pt>
    <dgm:pt modelId="{267C3978-1D1D-4FE3-BBA9-DC8E4D4F13AA}" type="parTrans" cxnId="{E0DB8B38-F5E9-4F09-B8C6-35A596B53510}">
      <dgm:prSet/>
      <dgm:spPr/>
      <dgm:t>
        <a:bodyPr/>
        <a:lstStyle/>
        <a:p>
          <a:endParaRPr lang="en-US"/>
        </a:p>
      </dgm:t>
    </dgm:pt>
    <dgm:pt modelId="{E1AFA7FD-AB3F-4C33-8590-16422B344D8E}" type="sibTrans" cxnId="{E0DB8B38-F5E9-4F09-B8C6-35A596B53510}">
      <dgm:prSet/>
      <dgm:spPr/>
      <dgm:t>
        <a:bodyPr/>
        <a:lstStyle/>
        <a:p>
          <a:endParaRPr lang="en-US"/>
        </a:p>
      </dgm:t>
    </dgm:pt>
    <dgm:pt modelId="{A5DEBE96-21A7-4ECA-96BB-2047EF67082A}">
      <dgm:prSet phldrT="[Text]" custT="1"/>
      <dgm:spPr/>
      <dgm:t>
        <a:bodyPr/>
        <a:lstStyle/>
        <a:p>
          <a:r>
            <a:rPr lang="en-US" sz="2000" dirty="0"/>
            <a:t>Yr5 Sales = $20M</a:t>
          </a:r>
        </a:p>
      </dgm:t>
    </dgm:pt>
    <dgm:pt modelId="{BD96E9A0-0660-4204-830D-A3457B7ED3EE}" type="parTrans" cxnId="{36D304B8-4589-4ABA-A648-20D8984EBC47}">
      <dgm:prSet/>
      <dgm:spPr/>
      <dgm:t>
        <a:bodyPr/>
        <a:lstStyle/>
        <a:p>
          <a:endParaRPr lang="en-US"/>
        </a:p>
      </dgm:t>
    </dgm:pt>
    <dgm:pt modelId="{9F5CFDB4-95BA-4C24-BB6C-CCA1E6FDC487}" type="sibTrans" cxnId="{36D304B8-4589-4ABA-A648-20D8984EBC47}">
      <dgm:prSet/>
      <dgm:spPr/>
      <dgm:t>
        <a:bodyPr/>
        <a:lstStyle/>
        <a:p>
          <a:endParaRPr lang="en-US"/>
        </a:p>
      </dgm:t>
    </dgm:pt>
    <dgm:pt modelId="{161A025D-837B-4F13-8453-E86CD8838D80}">
      <dgm:prSet phldrT="[Text]" custT="1"/>
      <dgm:spPr/>
      <dgm:t>
        <a:bodyPr/>
        <a:lstStyle/>
        <a:p>
          <a:r>
            <a:rPr lang="en-US" sz="2000" dirty="0"/>
            <a:t>Yr5 EBITDA = $12M</a:t>
          </a:r>
        </a:p>
      </dgm:t>
    </dgm:pt>
    <dgm:pt modelId="{C85BE633-D5B7-4187-9177-9C5959DB25F8}" type="parTrans" cxnId="{86E04CD2-B516-4AFC-BF36-125443AE1F82}">
      <dgm:prSet/>
      <dgm:spPr/>
      <dgm:t>
        <a:bodyPr/>
        <a:lstStyle/>
        <a:p>
          <a:endParaRPr lang="en-US"/>
        </a:p>
      </dgm:t>
    </dgm:pt>
    <dgm:pt modelId="{26C2F331-5F36-4ACF-84E4-FB51C1BC5D76}" type="sibTrans" cxnId="{86E04CD2-B516-4AFC-BF36-125443AE1F82}">
      <dgm:prSet/>
      <dgm:spPr/>
      <dgm:t>
        <a:bodyPr/>
        <a:lstStyle/>
        <a:p>
          <a:endParaRPr lang="en-US"/>
        </a:p>
      </dgm:t>
    </dgm:pt>
    <dgm:pt modelId="{BFCBC8D5-F1F4-468C-AFF8-5EDAF4ACD26F}">
      <dgm:prSet phldrT="[Text]" custT="1"/>
      <dgm:spPr/>
      <dgm:t>
        <a:bodyPr/>
        <a:lstStyle/>
        <a:p>
          <a:r>
            <a:rPr lang="en-US" sz="2000" dirty="0"/>
            <a:t>$30M sales valuation, $42M EBITDA valuation</a:t>
          </a:r>
        </a:p>
      </dgm:t>
    </dgm:pt>
    <dgm:pt modelId="{A42BAE7E-8906-4F35-865D-26619AB3429A}" type="parTrans" cxnId="{6E0058AD-4B83-4427-A3E8-042741FE7AE0}">
      <dgm:prSet/>
      <dgm:spPr/>
      <dgm:t>
        <a:bodyPr/>
        <a:lstStyle/>
        <a:p>
          <a:endParaRPr lang="en-US"/>
        </a:p>
      </dgm:t>
    </dgm:pt>
    <dgm:pt modelId="{A99D7D68-1F95-4304-9B5F-779F62B8D4F2}" type="sibTrans" cxnId="{6E0058AD-4B83-4427-A3E8-042741FE7AE0}">
      <dgm:prSet/>
      <dgm:spPr/>
      <dgm:t>
        <a:bodyPr/>
        <a:lstStyle/>
        <a:p>
          <a:endParaRPr lang="en-US"/>
        </a:p>
      </dgm:t>
    </dgm:pt>
    <dgm:pt modelId="{F6A5B214-8D3D-477F-9E67-7B703FE4670C}">
      <dgm:prSet phldrT="[Text]" custT="1"/>
      <dgm:spPr/>
      <dgm:t>
        <a:bodyPr/>
        <a:lstStyle/>
        <a:p>
          <a:endParaRPr lang="en-US" sz="2000" dirty="0"/>
        </a:p>
      </dgm:t>
    </dgm:pt>
    <dgm:pt modelId="{473271F5-A03A-46A9-B332-2FEAB5F04EDA}" type="parTrans" cxnId="{A5AABC57-D9FF-490A-B9F5-E7D5F80A4F71}">
      <dgm:prSet/>
      <dgm:spPr/>
      <dgm:t>
        <a:bodyPr/>
        <a:lstStyle/>
        <a:p>
          <a:endParaRPr lang="en-US"/>
        </a:p>
      </dgm:t>
    </dgm:pt>
    <dgm:pt modelId="{B42A10E7-991A-401B-A3C7-E1629FA6C6C7}" type="sibTrans" cxnId="{A5AABC57-D9FF-490A-B9F5-E7D5F80A4F71}">
      <dgm:prSet/>
      <dgm:spPr/>
      <dgm:t>
        <a:bodyPr/>
        <a:lstStyle/>
        <a:p>
          <a:endParaRPr lang="en-US"/>
        </a:p>
      </dgm:t>
    </dgm:pt>
    <dgm:pt modelId="{2EB9760C-824C-4D1A-88C4-52FC0392F973}">
      <dgm:prSet custT="1"/>
      <dgm:spPr/>
      <dgm:t>
        <a:bodyPr/>
        <a:lstStyle/>
        <a:p>
          <a:r>
            <a:rPr lang="en-US" sz="2000" dirty="0"/>
            <a:t>Yr5 EBITDA = $10M</a:t>
          </a:r>
        </a:p>
      </dgm:t>
    </dgm:pt>
    <dgm:pt modelId="{F733076D-E69D-4BDC-9D42-699A574D8A18}" type="parTrans" cxnId="{13222EF5-5740-4638-8875-296F7AE27337}">
      <dgm:prSet/>
      <dgm:spPr/>
      <dgm:t>
        <a:bodyPr/>
        <a:lstStyle/>
        <a:p>
          <a:endParaRPr lang="en-US"/>
        </a:p>
      </dgm:t>
    </dgm:pt>
    <dgm:pt modelId="{3AD012CE-B88B-4BAB-B067-8DE393111F38}" type="sibTrans" cxnId="{13222EF5-5740-4638-8875-296F7AE27337}">
      <dgm:prSet/>
      <dgm:spPr/>
      <dgm:t>
        <a:bodyPr/>
        <a:lstStyle/>
        <a:p>
          <a:endParaRPr lang="en-US"/>
        </a:p>
      </dgm:t>
    </dgm:pt>
    <dgm:pt modelId="{B8866331-5C7B-48F8-A388-0E83D4669423}">
      <dgm:prSet custT="1"/>
      <dgm:spPr/>
      <dgm:t>
        <a:bodyPr/>
        <a:lstStyle/>
        <a:p>
          <a:endParaRPr lang="en-US" sz="2000" dirty="0"/>
        </a:p>
      </dgm:t>
    </dgm:pt>
    <dgm:pt modelId="{5E6E724A-E213-45AD-9289-DF27A486908B}" type="parTrans" cxnId="{FA7DAD6E-CB74-44BD-83AF-79D6CA3A74B2}">
      <dgm:prSet/>
      <dgm:spPr/>
      <dgm:t>
        <a:bodyPr/>
        <a:lstStyle/>
        <a:p>
          <a:endParaRPr lang="en-US"/>
        </a:p>
      </dgm:t>
    </dgm:pt>
    <dgm:pt modelId="{EBBD0AF3-0D0E-4B20-9ED4-FC30CFB21A33}" type="sibTrans" cxnId="{FA7DAD6E-CB74-44BD-83AF-79D6CA3A74B2}">
      <dgm:prSet/>
      <dgm:spPr/>
      <dgm:t>
        <a:bodyPr/>
        <a:lstStyle/>
        <a:p>
          <a:endParaRPr lang="en-US"/>
        </a:p>
      </dgm:t>
    </dgm:pt>
    <dgm:pt modelId="{B6B4980F-F190-4FFB-95CA-CEF1EF7D633A}">
      <dgm:prSet custT="1"/>
      <dgm:spPr/>
      <dgm:t>
        <a:bodyPr/>
        <a:lstStyle/>
        <a:p>
          <a:r>
            <a:rPr lang="en-US" sz="2000" dirty="0"/>
            <a:t>$38M sales valuation, $35M EBITDA valuation</a:t>
          </a:r>
        </a:p>
      </dgm:t>
    </dgm:pt>
    <dgm:pt modelId="{939D62DD-C1A6-4F65-903D-D694718FF7BB}" type="parTrans" cxnId="{418F7997-18D6-458C-B29B-61B167FE01FA}">
      <dgm:prSet/>
      <dgm:spPr/>
      <dgm:t>
        <a:bodyPr/>
        <a:lstStyle/>
        <a:p>
          <a:endParaRPr lang="en-US"/>
        </a:p>
      </dgm:t>
    </dgm:pt>
    <dgm:pt modelId="{44AE76BE-CBD0-42A1-97D4-C8BCC0E9D2A0}" type="sibTrans" cxnId="{418F7997-18D6-458C-B29B-61B167FE01FA}">
      <dgm:prSet/>
      <dgm:spPr/>
      <dgm:t>
        <a:bodyPr/>
        <a:lstStyle/>
        <a:p>
          <a:endParaRPr lang="en-US"/>
        </a:p>
      </dgm:t>
    </dgm:pt>
    <dgm:pt modelId="{EC8BA67E-BEEE-4D53-AF9C-0A94D4356B53}">
      <dgm:prSet custT="1"/>
      <dgm:spPr/>
      <dgm:t>
        <a:bodyPr/>
        <a:lstStyle/>
        <a:p>
          <a:r>
            <a:rPr lang="en-US" sz="2000" dirty="0"/>
            <a:t>Yr5 Sales = $25M</a:t>
          </a:r>
        </a:p>
      </dgm:t>
    </dgm:pt>
    <dgm:pt modelId="{2A936CEC-CB55-49EB-818E-36D11CA2356D}" type="parTrans" cxnId="{9524CCD0-9605-4BB1-B0AC-6A65D3A15109}">
      <dgm:prSet/>
      <dgm:spPr/>
      <dgm:t>
        <a:bodyPr/>
        <a:lstStyle/>
        <a:p>
          <a:endParaRPr lang="en-US"/>
        </a:p>
      </dgm:t>
    </dgm:pt>
    <dgm:pt modelId="{9BC22D92-63B9-4615-AE1B-2FB854B92CA2}" type="sibTrans" cxnId="{9524CCD0-9605-4BB1-B0AC-6A65D3A15109}">
      <dgm:prSet/>
      <dgm:spPr/>
      <dgm:t>
        <a:bodyPr/>
        <a:lstStyle/>
        <a:p>
          <a:endParaRPr lang="en-US"/>
        </a:p>
      </dgm:t>
    </dgm:pt>
    <dgm:pt modelId="{1B06F836-7D4C-454B-BBF7-E22BDDB2DAD1}">
      <dgm:prSet custT="1"/>
      <dgm:spPr/>
      <dgm:t>
        <a:bodyPr/>
        <a:lstStyle/>
        <a:p>
          <a:r>
            <a:rPr lang="en-US" sz="2000" dirty="0"/>
            <a:t>Yr5 EBITDA = $8M</a:t>
          </a:r>
        </a:p>
      </dgm:t>
    </dgm:pt>
    <dgm:pt modelId="{A6C76A32-82A5-4948-8AEC-02CCE92CF6E0}" type="parTrans" cxnId="{D122C8FD-E584-4E85-9DAA-CB573FA54250}">
      <dgm:prSet/>
      <dgm:spPr/>
      <dgm:t>
        <a:bodyPr/>
        <a:lstStyle/>
        <a:p>
          <a:endParaRPr lang="en-US"/>
        </a:p>
      </dgm:t>
    </dgm:pt>
    <dgm:pt modelId="{95480C31-6FD8-478E-81F6-7ED2A87CBF14}" type="sibTrans" cxnId="{D122C8FD-E584-4E85-9DAA-CB573FA54250}">
      <dgm:prSet/>
      <dgm:spPr/>
      <dgm:t>
        <a:bodyPr/>
        <a:lstStyle/>
        <a:p>
          <a:endParaRPr lang="en-US"/>
        </a:p>
      </dgm:t>
    </dgm:pt>
    <dgm:pt modelId="{01F33C85-4298-494E-88AC-C53B81DC2C49}">
      <dgm:prSet custT="1"/>
      <dgm:spPr/>
      <dgm:t>
        <a:bodyPr/>
        <a:lstStyle/>
        <a:p>
          <a:endParaRPr lang="en-US" sz="2000" dirty="0"/>
        </a:p>
      </dgm:t>
    </dgm:pt>
    <dgm:pt modelId="{7CDD0CE8-A68A-4586-A8BD-E74F4E4FE546}" type="parTrans" cxnId="{A05C31C2-927F-4DCB-AFB3-38407FB65074}">
      <dgm:prSet/>
      <dgm:spPr/>
      <dgm:t>
        <a:bodyPr/>
        <a:lstStyle/>
        <a:p>
          <a:endParaRPr lang="en-US"/>
        </a:p>
      </dgm:t>
    </dgm:pt>
    <dgm:pt modelId="{E90F6D5C-E918-4CBF-B56F-27B6D2943DB5}" type="sibTrans" cxnId="{A05C31C2-927F-4DCB-AFB3-38407FB65074}">
      <dgm:prSet/>
      <dgm:spPr/>
      <dgm:t>
        <a:bodyPr/>
        <a:lstStyle/>
        <a:p>
          <a:endParaRPr lang="en-US"/>
        </a:p>
      </dgm:t>
    </dgm:pt>
    <dgm:pt modelId="{C661A8E1-6191-478F-9EDB-66CEFAC14004}">
      <dgm:prSet custT="1"/>
      <dgm:spPr/>
      <dgm:t>
        <a:bodyPr/>
        <a:lstStyle/>
        <a:p>
          <a:r>
            <a:rPr lang="en-US" sz="2000" dirty="0"/>
            <a:t>$45M sales valuation, $28M EBITDA valuation</a:t>
          </a:r>
        </a:p>
      </dgm:t>
    </dgm:pt>
    <dgm:pt modelId="{687B4D00-C83E-49AF-8707-4374CE09A2CD}" type="parTrans" cxnId="{656EEC40-9038-4355-8D04-3F022BD71901}">
      <dgm:prSet/>
      <dgm:spPr/>
      <dgm:t>
        <a:bodyPr/>
        <a:lstStyle/>
        <a:p>
          <a:endParaRPr lang="en-US"/>
        </a:p>
      </dgm:t>
    </dgm:pt>
    <dgm:pt modelId="{159126D1-2CFF-4699-81B6-67797276A4A9}" type="sibTrans" cxnId="{656EEC40-9038-4355-8D04-3F022BD71901}">
      <dgm:prSet/>
      <dgm:spPr/>
      <dgm:t>
        <a:bodyPr/>
        <a:lstStyle/>
        <a:p>
          <a:endParaRPr lang="en-US"/>
        </a:p>
      </dgm:t>
    </dgm:pt>
    <dgm:pt modelId="{0B3CD11B-1B87-4029-BDE6-4726A34B3102}">
      <dgm:prSet custT="1"/>
      <dgm:spPr/>
      <dgm:t>
        <a:bodyPr/>
        <a:lstStyle/>
        <a:p>
          <a:r>
            <a:rPr lang="en-US" sz="2000" dirty="0"/>
            <a:t>Yr5 Sales = $30M</a:t>
          </a:r>
        </a:p>
      </dgm:t>
    </dgm:pt>
    <dgm:pt modelId="{303A33A8-CDA7-4E28-ADC9-AC4E0A55158A}" type="parTrans" cxnId="{0BD5717B-3ACE-4122-9EB8-DE5779E4B31E}">
      <dgm:prSet/>
      <dgm:spPr/>
      <dgm:t>
        <a:bodyPr/>
        <a:lstStyle/>
        <a:p>
          <a:endParaRPr lang="en-US"/>
        </a:p>
      </dgm:t>
    </dgm:pt>
    <dgm:pt modelId="{86D115EC-0EBE-4395-8E6D-0EFE41E93D3E}" type="sibTrans" cxnId="{0BD5717B-3ACE-4122-9EB8-DE5779E4B31E}">
      <dgm:prSet/>
      <dgm:spPr/>
      <dgm:t>
        <a:bodyPr/>
        <a:lstStyle/>
        <a:p>
          <a:endParaRPr lang="en-US"/>
        </a:p>
      </dgm:t>
    </dgm:pt>
    <dgm:pt modelId="{A4B1B772-1F7C-403A-850D-0E3168292E62}">
      <dgm:prSet custT="1"/>
      <dgm:spPr/>
      <dgm:t>
        <a:bodyPr/>
        <a:lstStyle/>
        <a:p>
          <a:endParaRPr lang="en-US" sz="2000" dirty="0"/>
        </a:p>
      </dgm:t>
    </dgm:pt>
    <dgm:pt modelId="{C7A20D2B-748D-400C-99F7-E638FB20C837}" type="parTrans" cxnId="{C132AF41-5C0A-4F71-9A13-F6032567FA65}">
      <dgm:prSet/>
      <dgm:spPr/>
      <dgm:t>
        <a:bodyPr/>
        <a:lstStyle/>
        <a:p>
          <a:endParaRPr lang="en-US"/>
        </a:p>
      </dgm:t>
    </dgm:pt>
    <dgm:pt modelId="{056975C8-DCEC-42B0-BA10-2BED3B1926F7}" type="sibTrans" cxnId="{C132AF41-5C0A-4F71-9A13-F6032567FA65}">
      <dgm:prSet/>
      <dgm:spPr/>
      <dgm:t>
        <a:bodyPr/>
        <a:lstStyle/>
        <a:p>
          <a:endParaRPr lang="en-US"/>
        </a:p>
      </dgm:t>
    </dgm:pt>
    <dgm:pt modelId="{27FDEAC8-AFA1-403C-97E1-8D2D153BB23C}">
      <dgm:prSet custT="1"/>
      <dgm:spPr/>
      <dgm:t>
        <a:bodyPr/>
        <a:lstStyle/>
        <a:p>
          <a:endParaRPr lang="en-US" sz="2000" dirty="0"/>
        </a:p>
      </dgm:t>
    </dgm:pt>
    <dgm:pt modelId="{70034035-485C-4124-B34A-D06BB52C267B}" type="parTrans" cxnId="{C191203D-465E-4378-BBE6-4FC70D4A9C97}">
      <dgm:prSet/>
      <dgm:spPr/>
      <dgm:t>
        <a:bodyPr/>
        <a:lstStyle/>
        <a:p>
          <a:endParaRPr lang="en-US"/>
        </a:p>
      </dgm:t>
    </dgm:pt>
    <dgm:pt modelId="{0A2988F6-8067-4169-B7C2-EF30E332FF0A}" type="sibTrans" cxnId="{C191203D-465E-4378-BBE6-4FC70D4A9C97}">
      <dgm:prSet/>
      <dgm:spPr/>
      <dgm:t>
        <a:bodyPr/>
        <a:lstStyle/>
        <a:p>
          <a:endParaRPr lang="en-US"/>
        </a:p>
      </dgm:t>
    </dgm:pt>
    <dgm:pt modelId="{2B62D48E-F8A8-4D41-B3AB-9AECD85BE6D4}">
      <dgm:prSet phldrT="[Text]" custT="1"/>
      <dgm:spPr/>
      <dgm:t>
        <a:bodyPr/>
        <a:lstStyle/>
        <a:p>
          <a:endParaRPr lang="en-US" sz="2000" dirty="0"/>
        </a:p>
      </dgm:t>
    </dgm:pt>
    <dgm:pt modelId="{5C02C40B-706C-493E-896B-5B74E3E5BA5E}" type="parTrans" cxnId="{FCAD2F2B-D1A4-4AA1-87FA-72129A2B7DB5}">
      <dgm:prSet/>
      <dgm:spPr/>
      <dgm:t>
        <a:bodyPr/>
        <a:lstStyle/>
        <a:p>
          <a:endParaRPr lang="en-US"/>
        </a:p>
      </dgm:t>
    </dgm:pt>
    <dgm:pt modelId="{85A8F819-877A-4928-ADF2-0BCCFFB6C5BF}" type="sibTrans" cxnId="{FCAD2F2B-D1A4-4AA1-87FA-72129A2B7DB5}">
      <dgm:prSet/>
      <dgm:spPr/>
      <dgm:t>
        <a:bodyPr/>
        <a:lstStyle/>
        <a:p>
          <a:endParaRPr lang="en-US"/>
        </a:p>
      </dgm:t>
    </dgm:pt>
    <dgm:pt modelId="{085A09A7-3DF5-43C1-80F3-B96DB37FB104}">
      <dgm:prSet custT="1"/>
      <dgm:spPr/>
      <dgm:t>
        <a:bodyPr/>
        <a:lstStyle/>
        <a:p>
          <a:endParaRPr lang="en-US" sz="2000" dirty="0"/>
        </a:p>
      </dgm:t>
    </dgm:pt>
    <dgm:pt modelId="{B8973A46-3307-4A10-B861-0CF426987556}" type="parTrans" cxnId="{0C91B04D-4F85-486F-B01D-FF885C5CC510}">
      <dgm:prSet/>
      <dgm:spPr/>
      <dgm:t>
        <a:bodyPr/>
        <a:lstStyle/>
        <a:p>
          <a:endParaRPr lang="en-US"/>
        </a:p>
      </dgm:t>
    </dgm:pt>
    <dgm:pt modelId="{C49F12F6-D520-40CC-98AD-52EBEE1C8728}" type="sibTrans" cxnId="{0C91B04D-4F85-486F-B01D-FF885C5CC510}">
      <dgm:prSet/>
      <dgm:spPr/>
      <dgm:t>
        <a:bodyPr/>
        <a:lstStyle/>
        <a:p>
          <a:endParaRPr lang="en-US"/>
        </a:p>
      </dgm:t>
    </dgm:pt>
    <dgm:pt modelId="{C28F87FD-BC48-47EB-B167-A462C09E368B}" type="pres">
      <dgm:prSet presAssocID="{EC971CAD-6BEC-4E41-86C9-159507C51D3E}" presName="Name0" presStyleCnt="0">
        <dgm:presLayoutVars>
          <dgm:dir/>
          <dgm:animLvl val="lvl"/>
          <dgm:resizeHandles val="exact"/>
        </dgm:presLayoutVars>
      </dgm:prSet>
      <dgm:spPr/>
      <dgm:t>
        <a:bodyPr/>
        <a:lstStyle/>
        <a:p>
          <a:endParaRPr lang="en-US"/>
        </a:p>
      </dgm:t>
    </dgm:pt>
    <dgm:pt modelId="{FA7F7DA1-F5C7-40C3-98EB-90660B403965}" type="pres">
      <dgm:prSet presAssocID="{A016E16B-CF7E-44EF-A740-860C59004806}" presName="composite" presStyleCnt="0"/>
      <dgm:spPr/>
    </dgm:pt>
    <dgm:pt modelId="{96E755EE-2F8E-4B7C-AC80-18D435C663C5}" type="pres">
      <dgm:prSet presAssocID="{A016E16B-CF7E-44EF-A740-860C59004806}" presName="parTx" presStyleLbl="alignNode1" presStyleIdx="0" presStyleCnt="3">
        <dgm:presLayoutVars>
          <dgm:chMax val="0"/>
          <dgm:chPref val="0"/>
          <dgm:bulletEnabled val="1"/>
        </dgm:presLayoutVars>
      </dgm:prSet>
      <dgm:spPr/>
      <dgm:t>
        <a:bodyPr/>
        <a:lstStyle/>
        <a:p>
          <a:endParaRPr lang="en-US"/>
        </a:p>
      </dgm:t>
    </dgm:pt>
    <dgm:pt modelId="{3281FFA3-CE1B-4606-91D3-D0DCC8674937}" type="pres">
      <dgm:prSet presAssocID="{A016E16B-CF7E-44EF-A740-860C59004806}" presName="desTx" presStyleLbl="alignAccFollowNode1" presStyleIdx="0" presStyleCnt="3">
        <dgm:presLayoutVars>
          <dgm:bulletEnabled val="1"/>
        </dgm:presLayoutVars>
      </dgm:prSet>
      <dgm:spPr/>
      <dgm:t>
        <a:bodyPr/>
        <a:lstStyle/>
        <a:p>
          <a:endParaRPr lang="en-US"/>
        </a:p>
      </dgm:t>
    </dgm:pt>
    <dgm:pt modelId="{F0F8F18B-39F9-413A-B65E-47496C8B2E41}" type="pres">
      <dgm:prSet presAssocID="{B93FC113-0FE9-4F71-8735-F0954B34E628}" presName="space" presStyleCnt="0"/>
      <dgm:spPr/>
    </dgm:pt>
    <dgm:pt modelId="{D7E76105-9DE7-4C0C-AF77-E2294F9B1C4D}" type="pres">
      <dgm:prSet presAssocID="{62216970-CF3E-4B57-885E-D92DF60BE43A}" presName="composite" presStyleCnt="0"/>
      <dgm:spPr/>
    </dgm:pt>
    <dgm:pt modelId="{27B68A51-18E2-4FB6-AB54-41612A36C3A7}" type="pres">
      <dgm:prSet presAssocID="{62216970-CF3E-4B57-885E-D92DF60BE43A}" presName="parTx" presStyleLbl="alignNode1" presStyleIdx="1" presStyleCnt="3">
        <dgm:presLayoutVars>
          <dgm:chMax val="0"/>
          <dgm:chPref val="0"/>
          <dgm:bulletEnabled val="1"/>
        </dgm:presLayoutVars>
      </dgm:prSet>
      <dgm:spPr/>
      <dgm:t>
        <a:bodyPr/>
        <a:lstStyle/>
        <a:p>
          <a:endParaRPr lang="en-US"/>
        </a:p>
      </dgm:t>
    </dgm:pt>
    <dgm:pt modelId="{9B974F6A-FA67-4436-9D48-F8F7D74D38E1}" type="pres">
      <dgm:prSet presAssocID="{62216970-CF3E-4B57-885E-D92DF60BE43A}" presName="desTx" presStyleLbl="alignAccFollowNode1" presStyleIdx="1" presStyleCnt="3">
        <dgm:presLayoutVars>
          <dgm:bulletEnabled val="1"/>
        </dgm:presLayoutVars>
      </dgm:prSet>
      <dgm:spPr/>
      <dgm:t>
        <a:bodyPr/>
        <a:lstStyle/>
        <a:p>
          <a:endParaRPr lang="en-US"/>
        </a:p>
      </dgm:t>
    </dgm:pt>
    <dgm:pt modelId="{097E219A-2266-4A3E-ACE7-A163436FBA39}" type="pres">
      <dgm:prSet presAssocID="{F85F9FB9-2FDE-470A-A5E2-CA31F73214A9}" presName="space" presStyleCnt="0"/>
      <dgm:spPr/>
    </dgm:pt>
    <dgm:pt modelId="{8A499035-605C-465B-A4E1-832130D822DA}" type="pres">
      <dgm:prSet presAssocID="{DC4C766C-7970-4D4C-89CF-C524FCFF1AC5}" presName="composite" presStyleCnt="0"/>
      <dgm:spPr/>
    </dgm:pt>
    <dgm:pt modelId="{5C1E1711-47DF-463E-8128-F1A362578184}" type="pres">
      <dgm:prSet presAssocID="{DC4C766C-7970-4D4C-89CF-C524FCFF1AC5}" presName="parTx" presStyleLbl="alignNode1" presStyleIdx="2" presStyleCnt="3">
        <dgm:presLayoutVars>
          <dgm:chMax val="0"/>
          <dgm:chPref val="0"/>
          <dgm:bulletEnabled val="1"/>
        </dgm:presLayoutVars>
      </dgm:prSet>
      <dgm:spPr/>
      <dgm:t>
        <a:bodyPr/>
        <a:lstStyle/>
        <a:p>
          <a:endParaRPr lang="en-US"/>
        </a:p>
      </dgm:t>
    </dgm:pt>
    <dgm:pt modelId="{60919729-9E47-4282-A7CF-9E66224A21DA}" type="pres">
      <dgm:prSet presAssocID="{DC4C766C-7970-4D4C-89CF-C524FCFF1AC5}" presName="desTx" presStyleLbl="alignAccFollowNode1" presStyleIdx="2" presStyleCnt="3">
        <dgm:presLayoutVars>
          <dgm:bulletEnabled val="1"/>
        </dgm:presLayoutVars>
      </dgm:prSet>
      <dgm:spPr/>
      <dgm:t>
        <a:bodyPr/>
        <a:lstStyle/>
        <a:p>
          <a:endParaRPr lang="en-US"/>
        </a:p>
      </dgm:t>
    </dgm:pt>
  </dgm:ptLst>
  <dgm:cxnLst>
    <dgm:cxn modelId="{7291E268-8556-430E-8C33-9304A997BB86}" type="presOf" srcId="{05DDF713-3299-4B6F-97E0-1B8B2971F6A7}" destId="{9B974F6A-FA67-4436-9D48-F8F7D74D38E1}" srcOrd="0" destOrd="1" presId="urn:microsoft.com/office/officeart/2005/8/layout/hList1"/>
    <dgm:cxn modelId="{D6A31B82-76C2-44FD-9C00-8B693DB29F66}" type="presOf" srcId="{2EB9760C-824C-4D1A-88C4-52FC0392F973}" destId="{9B974F6A-FA67-4436-9D48-F8F7D74D38E1}" srcOrd="0" destOrd="7" presId="urn:microsoft.com/office/officeart/2005/8/layout/hList1"/>
    <dgm:cxn modelId="{36D304B8-4589-4ABA-A648-20D8984EBC47}" srcId="{A016E16B-CF7E-44EF-A740-860C59004806}" destId="{A5DEBE96-21A7-4ECA-96BB-2047EF67082A}" srcOrd="6" destOrd="0" parTransId="{BD96E9A0-0660-4204-830D-A3457B7ED3EE}" sibTransId="{9F5CFDB4-95BA-4C24-BB6C-CCA1E6FDC487}"/>
    <dgm:cxn modelId="{A5AABC57-D9FF-490A-B9F5-E7D5F80A4F71}" srcId="{A016E16B-CF7E-44EF-A740-860C59004806}" destId="{F6A5B214-8D3D-477F-9E67-7B703FE4670C}" srcOrd="8" destOrd="0" parTransId="{473271F5-A03A-46A9-B332-2FEAB5F04EDA}" sibTransId="{B42A10E7-991A-401B-A3C7-E1629FA6C6C7}"/>
    <dgm:cxn modelId="{70A7FDA7-D8E6-49DD-A44A-62B2D74AD956}" type="presOf" srcId="{D3AD9B3C-E1FD-4198-8214-EFBBE5A44B10}" destId="{9B974F6A-FA67-4436-9D48-F8F7D74D38E1}" srcOrd="0" destOrd="0" presId="urn:microsoft.com/office/officeart/2005/8/layout/hList1"/>
    <dgm:cxn modelId="{95121DB4-A0B2-4758-8250-341344046C8F}" type="presOf" srcId="{F6A5B214-8D3D-477F-9E67-7B703FE4670C}" destId="{3281FFA3-CE1B-4606-91D3-D0DCC8674937}" srcOrd="0" destOrd="8" presId="urn:microsoft.com/office/officeart/2005/8/layout/hList1"/>
    <dgm:cxn modelId="{3ED80B8D-4EC9-4634-91CE-D22F80F2CB8A}" type="presOf" srcId="{BFCBC8D5-F1F4-468C-AFF8-5EDAF4ACD26F}" destId="{3281FFA3-CE1B-4606-91D3-D0DCC8674937}" srcOrd="0" destOrd="9" presId="urn:microsoft.com/office/officeart/2005/8/layout/hList1"/>
    <dgm:cxn modelId="{DD2BF151-8E9F-4E03-ACC8-8A5235596173}" srcId="{A016E16B-CF7E-44EF-A740-860C59004806}" destId="{8988E105-578C-4985-9A4C-430D575C92C9}" srcOrd="3" destOrd="0" parTransId="{E552141C-C31C-4E4A-BA35-2A364F65A20E}" sibTransId="{2D2B5852-D8A3-4C1E-8C3A-7D0506E95854}"/>
    <dgm:cxn modelId="{418F7997-18D6-458C-B29B-61B167FE01FA}" srcId="{62216970-CF3E-4B57-885E-D92DF60BE43A}" destId="{B6B4980F-F190-4FFB-95CA-CEF1EF7D633A}" srcOrd="9" destOrd="0" parTransId="{939D62DD-C1A6-4F65-903D-D694718FF7BB}" sibTransId="{44AE76BE-CBD0-42A1-97D4-C8BCC0E9D2A0}"/>
    <dgm:cxn modelId="{06E2B983-3834-40C9-ADDB-574DC51AB258}" type="presOf" srcId="{1B06F836-7D4C-454B-BBF7-E22BDDB2DAD1}" destId="{60919729-9E47-4282-A7CF-9E66224A21DA}" srcOrd="0" destOrd="7" presId="urn:microsoft.com/office/officeart/2005/8/layout/hList1"/>
    <dgm:cxn modelId="{4D655F7D-FAB1-4C45-9D7F-4B4BEB1ED52E}" type="presOf" srcId="{085A09A7-3DF5-43C1-80F3-B96DB37FB104}" destId="{60919729-9E47-4282-A7CF-9E66224A21DA}" srcOrd="0" destOrd="8" presId="urn:microsoft.com/office/officeart/2005/8/layout/hList1"/>
    <dgm:cxn modelId="{29804C8C-73DB-4326-8E58-1CC8A522626A}" type="presOf" srcId="{EC971CAD-6BEC-4E41-86C9-159507C51D3E}" destId="{C28F87FD-BC48-47EB-B167-A462C09E368B}" srcOrd="0" destOrd="0" presId="urn:microsoft.com/office/officeart/2005/8/layout/hList1"/>
    <dgm:cxn modelId="{0C91B04D-4F85-486F-B01D-FF885C5CC510}" srcId="{DC4C766C-7970-4D4C-89CF-C524FCFF1AC5}" destId="{085A09A7-3DF5-43C1-80F3-B96DB37FB104}" srcOrd="8" destOrd="0" parTransId="{B8973A46-3307-4A10-B861-0CF426987556}" sibTransId="{C49F12F6-D520-40CC-98AD-52EBEE1C8728}"/>
    <dgm:cxn modelId="{656EEC40-9038-4355-8D04-3F022BD71901}" srcId="{DC4C766C-7970-4D4C-89CF-C524FCFF1AC5}" destId="{C661A8E1-6191-478F-9EDB-66CEFAC14004}" srcOrd="10" destOrd="0" parTransId="{687B4D00-C83E-49AF-8707-4374CE09A2CD}" sibTransId="{159126D1-2CFF-4699-81B6-67797276A4A9}"/>
    <dgm:cxn modelId="{E80D5728-4997-4AE2-BB6B-874855536D29}" type="presOf" srcId="{C661A8E1-6191-478F-9EDB-66CEFAC14004}" destId="{60919729-9E47-4282-A7CF-9E66224A21DA}" srcOrd="0" destOrd="10" presId="urn:microsoft.com/office/officeart/2005/8/layout/hList1"/>
    <dgm:cxn modelId="{B4337109-4CD9-4DEE-8D0F-F4384A8AABCC}" srcId="{A016E16B-CF7E-44EF-A740-860C59004806}" destId="{8755A692-D80C-4BB8-8529-0F68CB30F0C1}" srcOrd="2" destOrd="0" parTransId="{DE3D5690-244E-4A37-A3AD-083C0B737D9B}" sibTransId="{9218A14C-2440-44DE-855F-4FB81B9EF409}"/>
    <dgm:cxn modelId="{35A9857D-E208-4E00-8323-592442CEB27E}" type="presOf" srcId="{161A025D-837B-4F13-8453-E86CD8838D80}" destId="{3281FFA3-CE1B-4606-91D3-D0DCC8674937}" srcOrd="0" destOrd="7" presId="urn:microsoft.com/office/officeart/2005/8/layout/hList1"/>
    <dgm:cxn modelId="{1759E40B-46B6-48A5-9C01-083F4F88EDA3}" type="presOf" srcId="{DC4C766C-7970-4D4C-89CF-C524FCFF1AC5}" destId="{5C1E1711-47DF-463E-8128-F1A362578184}" srcOrd="0" destOrd="0" presId="urn:microsoft.com/office/officeart/2005/8/layout/hList1"/>
    <dgm:cxn modelId="{34EF1C57-1E6A-400C-8B1B-443ABACCFE9C}" type="presOf" srcId="{9DEE55A8-0442-466F-8ED7-0E041D951483}" destId="{60919729-9E47-4282-A7CF-9E66224A21DA}" srcOrd="0" destOrd="2" presId="urn:microsoft.com/office/officeart/2005/8/layout/hList1"/>
    <dgm:cxn modelId="{D122C8FD-E584-4E85-9DAA-CB573FA54250}" srcId="{DC4C766C-7970-4D4C-89CF-C524FCFF1AC5}" destId="{1B06F836-7D4C-454B-BBF7-E22BDDB2DAD1}" srcOrd="7" destOrd="0" parTransId="{A6C76A32-82A5-4948-8AEC-02CCE92CF6E0}" sibTransId="{95480C31-6FD8-478E-81F6-7ED2A87CBF14}"/>
    <dgm:cxn modelId="{CD46E7FF-B707-4E8C-92D1-63CCFB173D13}" type="presOf" srcId="{9A02BD63-723C-4D05-BD93-774A7A6C820A}" destId="{9B974F6A-FA67-4436-9D48-F8F7D74D38E1}" srcOrd="0" destOrd="4" presId="urn:microsoft.com/office/officeart/2005/8/layout/hList1"/>
    <dgm:cxn modelId="{6E0058AD-4B83-4427-A3E8-042741FE7AE0}" srcId="{A016E16B-CF7E-44EF-A740-860C59004806}" destId="{BFCBC8D5-F1F4-468C-AFF8-5EDAF4ACD26F}" srcOrd="9" destOrd="0" parTransId="{A42BAE7E-8906-4F35-865D-26619AB3429A}" sibTransId="{A99D7D68-1F95-4304-9B5F-779F62B8D4F2}"/>
    <dgm:cxn modelId="{8DC1BC59-3264-4646-8E0F-47A362B2F5BC}" srcId="{A016E16B-CF7E-44EF-A740-860C59004806}" destId="{0B91285A-32AB-44F7-8713-D2B7199984BC}" srcOrd="0" destOrd="0" parTransId="{B330BB5A-FBE2-457B-8398-1B4E7B2C9DDB}" sibTransId="{8D6BBDFB-03AF-4724-B496-D12F718054E9}"/>
    <dgm:cxn modelId="{096262AE-4810-4CBF-AA90-2E834F8F5790}" type="presOf" srcId="{27FDEAC8-AFA1-403C-97E1-8D2D153BB23C}" destId="{9B974F6A-FA67-4436-9D48-F8F7D74D38E1}" srcOrd="0" destOrd="5" presId="urn:microsoft.com/office/officeart/2005/8/layout/hList1"/>
    <dgm:cxn modelId="{55AABDB3-5BA7-40B3-A0C5-F90B87798883}" type="presOf" srcId="{D19AEF7F-923C-4157-BB31-8D9A51D6A05D}" destId="{60919729-9E47-4282-A7CF-9E66224A21DA}" srcOrd="0" destOrd="4" presId="urn:microsoft.com/office/officeart/2005/8/layout/hList1"/>
    <dgm:cxn modelId="{AE954F32-3BF6-43C2-AE7E-1C293D3ADA9D}" type="presOf" srcId="{246A928C-F52D-46F4-93A8-975A8C4DB8B7}" destId="{60919729-9E47-4282-A7CF-9E66224A21DA}" srcOrd="0" destOrd="1" presId="urn:microsoft.com/office/officeart/2005/8/layout/hList1"/>
    <dgm:cxn modelId="{5937F1A3-8748-405A-92C5-93F0553B8F06}" type="presOf" srcId="{7A494017-321C-47A5-84C5-CF3AC951A7E3}" destId="{3281FFA3-CE1B-4606-91D3-D0DCC8674937}" srcOrd="0" destOrd="1" presId="urn:microsoft.com/office/officeart/2005/8/layout/hList1"/>
    <dgm:cxn modelId="{AF5D3B7A-4E8D-4948-AB51-AB5A9CA94F2C}" srcId="{A016E16B-CF7E-44EF-A740-860C59004806}" destId="{5B41C97E-4C7F-4693-99AB-82FB44F72D03}" srcOrd="4" destOrd="0" parTransId="{7E6F287B-8AD9-4717-A916-28457ED97918}" sibTransId="{7B5AC305-6102-46EC-A3D2-D3958723F768}"/>
    <dgm:cxn modelId="{FA7DAD6E-CB74-44BD-83AF-79D6CA3A74B2}" srcId="{62216970-CF3E-4B57-885E-D92DF60BE43A}" destId="{B8866331-5C7B-48F8-A388-0E83D4669423}" srcOrd="8" destOrd="0" parTransId="{5E6E724A-E213-45AD-9289-DF27A486908B}" sibTransId="{EBBD0AF3-0D0E-4B20-9ED4-FC30CFB21A33}"/>
    <dgm:cxn modelId="{F4A2D4EC-790C-4603-9F8D-2C1AAFC5E93C}" srcId="{EC971CAD-6BEC-4E41-86C9-159507C51D3E}" destId="{A016E16B-CF7E-44EF-A740-860C59004806}" srcOrd="0" destOrd="0" parTransId="{B2A937C3-A5B9-46B6-8D90-3B90C58B8FE0}" sibTransId="{B93FC113-0FE9-4F71-8735-F0954B34E628}"/>
    <dgm:cxn modelId="{7DE5F976-ADBF-4354-A369-5C6CE7EC6976}" type="presOf" srcId="{01F33C85-4298-494E-88AC-C53B81DC2C49}" destId="{60919729-9E47-4282-A7CF-9E66224A21DA}" srcOrd="0" destOrd="9" presId="urn:microsoft.com/office/officeart/2005/8/layout/hList1"/>
    <dgm:cxn modelId="{0BD5717B-3ACE-4122-9EB8-DE5779E4B31E}" srcId="{DC4C766C-7970-4D4C-89CF-C524FCFF1AC5}" destId="{0B3CD11B-1B87-4029-BDE6-4726A34B3102}" srcOrd="6" destOrd="0" parTransId="{303A33A8-CDA7-4E28-ADC9-AC4E0A55158A}" sibTransId="{86D115EC-0EBE-4395-8E6D-0EFE41E93D3E}"/>
    <dgm:cxn modelId="{4C669584-4B73-4355-84E2-0B2499DD33E0}" srcId="{DC4C766C-7970-4D4C-89CF-C524FCFF1AC5}" destId="{246A928C-F52D-46F4-93A8-975A8C4DB8B7}" srcOrd="1" destOrd="0" parTransId="{405A12D1-529D-418C-BBB1-23EBD738113A}" sibTransId="{D493ED4B-545C-4DB2-9FE7-2E0ECC0ABA5C}"/>
    <dgm:cxn modelId="{A05C31C2-927F-4DCB-AFB3-38407FB65074}" srcId="{DC4C766C-7970-4D4C-89CF-C524FCFF1AC5}" destId="{01F33C85-4298-494E-88AC-C53B81DC2C49}" srcOrd="9" destOrd="0" parTransId="{7CDD0CE8-A68A-4586-A8BD-E74F4E4FE546}" sibTransId="{E90F6D5C-E918-4CBF-B56F-27B6D2943DB5}"/>
    <dgm:cxn modelId="{FCAD2F2B-D1A4-4AA1-87FA-72129A2B7DB5}" srcId="{A016E16B-CF7E-44EF-A740-860C59004806}" destId="{2B62D48E-F8A8-4D41-B3AB-9AECD85BE6D4}" srcOrd="5" destOrd="0" parTransId="{5C02C40B-706C-493E-896B-5B74E3E5BA5E}" sibTransId="{85A8F819-877A-4928-ADF2-0BCCFFB6C5BF}"/>
    <dgm:cxn modelId="{5BB57C36-D358-4BB5-8BF4-9E4F80FAC043}" type="presOf" srcId="{894E3C9E-8EE9-42B3-B43A-A36451E8BEFD}" destId="{9B974F6A-FA67-4436-9D48-F8F7D74D38E1}" srcOrd="0" destOrd="3" presId="urn:microsoft.com/office/officeart/2005/8/layout/hList1"/>
    <dgm:cxn modelId="{D295D6C2-35EB-4347-85FF-2DFB254F98FD}" type="presOf" srcId="{8BD6E73F-580A-42DA-81A8-4AC59E72D32D}" destId="{9B974F6A-FA67-4436-9D48-F8F7D74D38E1}" srcOrd="0" destOrd="2" presId="urn:microsoft.com/office/officeart/2005/8/layout/hList1"/>
    <dgm:cxn modelId="{08D4B6C5-C63E-423A-83BD-AB8F72CC6351}" srcId="{A016E16B-CF7E-44EF-A740-860C59004806}" destId="{7A494017-321C-47A5-84C5-CF3AC951A7E3}" srcOrd="1" destOrd="0" parTransId="{735F16F4-0422-4418-B332-CF83FC32B9F6}" sibTransId="{28100F70-1B7C-4CB6-B418-57BF6E4C64AA}"/>
    <dgm:cxn modelId="{0C5B89B4-2962-4E69-8FF7-947C45A83ABA}" type="presOf" srcId="{B6B4980F-F190-4FFB-95CA-CEF1EF7D633A}" destId="{9B974F6A-FA67-4436-9D48-F8F7D74D38E1}" srcOrd="0" destOrd="9" presId="urn:microsoft.com/office/officeart/2005/8/layout/hList1"/>
    <dgm:cxn modelId="{DE86163D-86D7-4547-9165-D9B0E8884D67}" type="presOf" srcId="{2B62D48E-F8A8-4D41-B3AB-9AECD85BE6D4}" destId="{3281FFA3-CE1B-4606-91D3-D0DCC8674937}" srcOrd="0" destOrd="5" presId="urn:microsoft.com/office/officeart/2005/8/layout/hList1"/>
    <dgm:cxn modelId="{E0DB8B38-F5E9-4F09-B8C6-35A596B53510}" srcId="{DC4C766C-7970-4D4C-89CF-C524FCFF1AC5}" destId="{20E8E2CF-4A8E-4FD9-9C4F-3BB9177DAD91}" srcOrd="3" destOrd="0" parTransId="{267C3978-1D1D-4FE3-BBA9-DC8E4D4F13AA}" sibTransId="{E1AFA7FD-AB3F-4C33-8590-16422B344D8E}"/>
    <dgm:cxn modelId="{B60D2278-00BE-4C91-9E68-78467D1F9340}" type="presOf" srcId="{0B91285A-32AB-44F7-8713-D2B7199984BC}" destId="{3281FFA3-CE1B-4606-91D3-D0DCC8674937}" srcOrd="0" destOrd="0" presId="urn:microsoft.com/office/officeart/2005/8/layout/hList1"/>
    <dgm:cxn modelId="{48E6A3F3-1FBC-4F30-82F1-45EA6FAC00B4}" type="presOf" srcId="{B8866331-5C7B-48F8-A388-0E83D4669423}" destId="{9B974F6A-FA67-4436-9D48-F8F7D74D38E1}" srcOrd="0" destOrd="8" presId="urn:microsoft.com/office/officeart/2005/8/layout/hList1"/>
    <dgm:cxn modelId="{03FA952D-A0D4-4D27-B497-CD72176E8609}" type="presOf" srcId="{EC8BA67E-BEEE-4D53-AF9C-0A94D4356B53}" destId="{9B974F6A-FA67-4436-9D48-F8F7D74D38E1}" srcOrd="0" destOrd="6" presId="urn:microsoft.com/office/officeart/2005/8/layout/hList1"/>
    <dgm:cxn modelId="{D6C040F0-0142-4F49-A52B-969D57EFC2C2}" type="presOf" srcId="{345A17E6-6D50-4C6E-A87E-8A59E1941EB0}" destId="{60919729-9E47-4282-A7CF-9E66224A21DA}" srcOrd="0" destOrd="0" presId="urn:microsoft.com/office/officeart/2005/8/layout/hList1"/>
    <dgm:cxn modelId="{91846159-F056-4AB4-B6D0-A22547285288}" srcId="{DC4C766C-7970-4D4C-89CF-C524FCFF1AC5}" destId="{D19AEF7F-923C-4157-BB31-8D9A51D6A05D}" srcOrd="4" destOrd="0" parTransId="{F7616624-B5AD-4093-AEE0-F52C11F7B79E}" sibTransId="{7CEE07F1-2786-4E65-B235-FCA5E81A8300}"/>
    <dgm:cxn modelId="{13222EF5-5740-4638-8875-296F7AE27337}" srcId="{62216970-CF3E-4B57-885E-D92DF60BE43A}" destId="{2EB9760C-824C-4D1A-88C4-52FC0392F973}" srcOrd="7" destOrd="0" parTransId="{F733076D-E69D-4BDC-9D42-699A574D8A18}" sibTransId="{3AD012CE-B88B-4BAB-B067-8DE393111F38}"/>
    <dgm:cxn modelId="{63DFDF0A-9879-41E1-ADE7-FB14ED923A99}" srcId="{62216970-CF3E-4B57-885E-D92DF60BE43A}" destId="{894E3C9E-8EE9-42B3-B43A-A36451E8BEFD}" srcOrd="3" destOrd="0" parTransId="{382D2013-8A83-4F6C-871C-40AE127B779F}" sibTransId="{0853570D-C5C5-4C63-AF01-0F31C50287DA}"/>
    <dgm:cxn modelId="{3959BC84-8946-4C5C-AC3E-6C97CA57B04A}" type="presOf" srcId="{62216970-CF3E-4B57-885E-D92DF60BE43A}" destId="{27B68A51-18E2-4FB6-AB54-41612A36C3A7}" srcOrd="0" destOrd="0" presId="urn:microsoft.com/office/officeart/2005/8/layout/hList1"/>
    <dgm:cxn modelId="{3B22455D-3EC2-4F96-B1E4-30BF22F1C48C}" srcId="{62216970-CF3E-4B57-885E-D92DF60BE43A}" destId="{D3AD9B3C-E1FD-4198-8214-EFBBE5A44B10}" srcOrd="0" destOrd="0" parTransId="{98CFAFD2-5ABA-4110-8147-01023F20EA35}" sibTransId="{9F5DDF46-54AC-499F-A114-0EF6A3C34750}"/>
    <dgm:cxn modelId="{1A2770E4-84A3-48EB-A699-7494B162630A}" type="presOf" srcId="{A5DEBE96-21A7-4ECA-96BB-2047EF67082A}" destId="{3281FFA3-CE1B-4606-91D3-D0DCC8674937}" srcOrd="0" destOrd="6" presId="urn:microsoft.com/office/officeart/2005/8/layout/hList1"/>
    <dgm:cxn modelId="{B7F0D082-A9BE-49ED-B896-9A38329182F7}" type="presOf" srcId="{5B41C97E-4C7F-4693-99AB-82FB44F72D03}" destId="{3281FFA3-CE1B-4606-91D3-D0DCC8674937}" srcOrd="0" destOrd="4" presId="urn:microsoft.com/office/officeart/2005/8/layout/hList1"/>
    <dgm:cxn modelId="{86E04CD2-B516-4AFC-BF36-125443AE1F82}" srcId="{A016E16B-CF7E-44EF-A740-860C59004806}" destId="{161A025D-837B-4F13-8453-E86CD8838D80}" srcOrd="7" destOrd="0" parTransId="{C85BE633-D5B7-4187-9177-9C5959DB25F8}" sibTransId="{26C2F331-5F36-4ACF-84E4-FB51C1BC5D76}"/>
    <dgm:cxn modelId="{094C8C7E-7503-4714-949D-D697C47F8EDE}" type="presOf" srcId="{A016E16B-CF7E-44EF-A740-860C59004806}" destId="{96E755EE-2F8E-4B7C-AC80-18D435C663C5}" srcOrd="0" destOrd="0" presId="urn:microsoft.com/office/officeart/2005/8/layout/hList1"/>
    <dgm:cxn modelId="{9524CCD0-9605-4BB1-B0AC-6A65D3A15109}" srcId="{62216970-CF3E-4B57-885E-D92DF60BE43A}" destId="{EC8BA67E-BEEE-4D53-AF9C-0A94D4356B53}" srcOrd="6" destOrd="0" parTransId="{2A936CEC-CB55-49EB-818E-36D11CA2356D}" sibTransId="{9BC22D92-63B9-4615-AE1B-2FB854B92CA2}"/>
    <dgm:cxn modelId="{71316271-EE96-4EF2-A240-4521ABE27A4E}" type="presOf" srcId="{8755A692-D80C-4BB8-8529-0F68CB30F0C1}" destId="{3281FFA3-CE1B-4606-91D3-D0DCC8674937}" srcOrd="0" destOrd="2" presId="urn:microsoft.com/office/officeart/2005/8/layout/hList1"/>
    <dgm:cxn modelId="{97C124C0-F918-411E-858F-32DB4F46CCCE}" srcId="{DC4C766C-7970-4D4C-89CF-C524FCFF1AC5}" destId="{345A17E6-6D50-4C6E-A87E-8A59E1941EB0}" srcOrd="0" destOrd="0" parTransId="{24376563-A725-4542-AC17-073A3971EFC0}" sibTransId="{3BE1C181-A99A-4451-A57D-7E1639F502C1}"/>
    <dgm:cxn modelId="{039A9F23-B880-4F7E-8CAF-150C4BDF6121}" srcId="{62216970-CF3E-4B57-885E-D92DF60BE43A}" destId="{05DDF713-3299-4B6F-97E0-1B8B2971F6A7}" srcOrd="1" destOrd="0" parTransId="{F4E2B5EA-1E84-4CED-A6AD-225335C2FADA}" sibTransId="{E1450BA5-3054-467E-85A5-F586D2D1F43E}"/>
    <dgm:cxn modelId="{E4E07DE4-1517-4B6B-99EE-220624F98AF5}" type="presOf" srcId="{8988E105-578C-4985-9A4C-430D575C92C9}" destId="{3281FFA3-CE1B-4606-91D3-D0DCC8674937}" srcOrd="0" destOrd="3" presId="urn:microsoft.com/office/officeart/2005/8/layout/hList1"/>
    <dgm:cxn modelId="{7B9BF3A3-9882-4F6E-93C8-F434D0AE4E10}" type="presOf" srcId="{0B3CD11B-1B87-4029-BDE6-4726A34B3102}" destId="{60919729-9E47-4282-A7CF-9E66224A21DA}" srcOrd="0" destOrd="6" presId="urn:microsoft.com/office/officeart/2005/8/layout/hList1"/>
    <dgm:cxn modelId="{3B12CE67-76A5-4A0B-A0E2-991A2A2AD723}" srcId="{DC4C766C-7970-4D4C-89CF-C524FCFF1AC5}" destId="{9DEE55A8-0442-466F-8ED7-0E041D951483}" srcOrd="2" destOrd="0" parTransId="{09D94A13-FE9E-4A06-A46F-958A85E25E0E}" sibTransId="{873AFE1A-318D-4DFF-9B04-D0D3809A6C53}"/>
    <dgm:cxn modelId="{7A5ECAB9-005F-4130-9F8D-EFA1FA025FF0}" srcId="{EC971CAD-6BEC-4E41-86C9-159507C51D3E}" destId="{62216970-CF3E-4B57-885E-D92DF60BE43A}" srcOrd="1" destOrd="0" parTransId="{D8AEE28E-9834-4EEE-8B95-7A1692B02FB5}" sibTransId="{F85F9FB9-2FDE-470A-A5E2-CA31F73214A9}"/>
    <dgm:cxn modelId="{434A6C01-2278-4314-870D-941D9BA47267}" type="presOf" srcId="{20E8E2CF-4A8E-4FD9-9C4F-3BB9177DAD91}" destId="{60919729-9E47-4282-A7CF-9E66224A21DA}" srcOrd="0" destOrd="3" presId="urn:microsoft.com/office/officeart/2005/8/layout/hList1"/>
    <dgm:cxn modelId="{D6DA1EEF-5A1D-4A8F-93C5-D8FFA54DE944}" srcId="{62216970-CF3E-4B57-885E-D92DF60BE43A}" destId="{8BD6E73F-580A-42DA-81A8-4AC59E72D32D}" srcOrd="2" destOrd="0" parTransId="{7A551C7A-7B0C-4C06-95BD-50BD86837852}" sibTransId="{2AAB1288-1895-47D8-B49C-3E94F6C8F779}"/>
    <dgm:cxn modelId="{C191203D-465E-4378-BBE6-4FC70D4A9C97}" srcId="{62216970-CF3E-4B57-885E-D92DF60BE43A}" destId="{27FDEAC8-AFA1-403C-97E1-8D2D153BB23C}" srcOrd="5" destOrd="0" parTransId="{70034035-485C-4124-B34A-D06BB52C267B}" sibTransId="{0A2988F6-8067-4169-B7C2-EF30E332FF0A}"/>
    <dgm:cxn modelId="{4D7E74A4-7318-428A-9BA4-E12CE80B8BF8}" srcId="{62216970-CF3E-4B57-885E-D92DF60BE43A}" destId="{9A02BD63-723C-4D05-BD93-774A7A6C820A}" srcOrd="4" destOrd="0" parTransId="{C788CD6E-FAC0-498C-8E13-D074E9A045E0}" sibTransId="{AB20DDAC-18EB-479D-B551-0BAC0D89B307}"/>
    <dgm:cxn modelId="{C132AF41-5C0A-4F71-9A13-F6032567FA65}" srcId="{DC4C766C-7970-4D4C-89CF-C524FCFF1AC5}" destId="{A4B1B772-1F7C-403A-850D-0E3168292E62}" srcOrd="5" destOrd="0" parTransId="{C7A20D2B-748D-400C-99F7-E638FB20C837}" sibTransId="{056975C8-DCEC-42B0-BA10-2BED3B1926F7}"/>
    <dgm:cxn modelId="{F62781F0-D28F-42F0-AEDD-94600BF1C100}" srcId="{EC971CAD-6BEC-4E41-86C9-159507C51D3E}" destId="{DC4C766C-7970-4D4C-89CF-C524FCFF1AC5}" srcOrd="2" destOrd="0" parTransId="{850EAFB8-D3E9-4C4E-BF9A-6A625F4612B3}" sibTransId="{424A8AA8-7EAD-4463-8EBA-44958B6D91BB}"/>
    <dgm:cxn modelId="{A2AFAA40-D11A-4F9E-81E5-9C88419C9495}" type="presOf" srcId="{A4B1B772-1F7C-403A-850D-0E3168292E62}" destId="{60919729-9E47-4282-A7CF-9E66224A21DA}" srcOrd="0" destOrd="5" presId="urn:microsoft.com/office/officeart/2005/8/layout/hList1"/>
    <dgm:cxn modelId="{ECF0FC02-3ED5-4414-8AC0-017366CADC73}" type="presParOf" srcId="{C28F87FD-BC48-47EB-B167-A462C09E368B}" destId="{FA7F7DA1-F5C7-40C3-98EB-90660B403965}" srcOrd="0" destOrd="0" presId="urn:microsoft.com/office/officeart/2005/8/layout/hList1"/>
    <dgm:cxn modelId="{ACAD76CC-A816-4821-8A3E-81D5322F9A79}" type="presParOf" srcId="{FA7F7DA1-F5C7-40C3-98EB-90660B403965}" destId="{96E755EE-2F8E-4B7C-AC80-18D435C663C5}" srcOrd="0" destOrd="0" presId="urn:microsoft.com/office/officeart/2005/8/layout/hList1"/>
    <dgm:cxn modelId="{97356C75-7A28-4920-8290-4E4960AF01DA}" type="presParOf" srcId="{FA7F7DA1-F5C7-40C3-98EB-90660B403965}" destId="{3281FFA3-CE1B-4606-91D3-D0DCC8674937}" srcOrd="1" destOrd="0" presId="urn:microsoft.com/office/officeart/2005/8/layout/hList1"/>
    <dgm:cxn modelId="{3ECC5843-D22B-4128-BC1C-0388FB4F19BB}" type="presParOf" srcId="{C28F87FD-BC48-47EB-B167-A462C09E368B}" destId="{F0F8F18B-39F9-413A-B65E-47496C8B2E41}" srcOrd="1" destOrd="0" presId="urn:microsoft.com/office/officeart/2005/8/layout/hList1"/>
    <dgm:cxn modelId="{B0176478-05E2-42C4-938B-ABF36483A6E8}" type="presParOf" srcId="{C28F87FD-BC48-47EB-B167-A462C09E368B}" destId="{D7E76105-9DE7-4C0C-AF77-E2294F9B1C4D}" srcOrd="2" destOrd="0" presId="urn:microsoft.com/office/officeart/2005/8/layout/hList1"/>
    <dgm:cxn modelId="{51707E36-478E-43D5-8F54-B7EACEB48344}" type="presParOf" srcId="{D7E76105-9DE7-4C0C-AF77-E2294F9B1C4D}" destId="{27B68A51-18E2-4FB6-AB54-41612A36C3A7}" srcOrd="0" destOrd="0" presId="urn:microsoft.com/office/officeart/2005/8/layout/hList1"/>
    <dgm:cxn modelId="{D5DF8690-5926-4F83-B693-3FA9133F42EC}" type="presParOf" srcId="{D7E76105-9DE7-4C0C-AF77-E2294F9B1C4D}" destId="{9B974F6A-FA67-4436-9D48-F8F7D74D38E1}" srcOrd="1" destOrd="0" presId="urn:microsoft.com/office/officeart/2005/8/layout/hList1"/>
    <dgm:cxn modelId="{AE2FB827-F039-4C12-BB8C-2E26E8F226F1}" type="presParOf" srcId="{C28F87FD-BC48-47EB-B167-A462C09E368B}" destId="{097E219A-2266-4A3E-ACE7-A163436FBA39}" srcOrd="3" destOrd="0" presId="urn:microsoft.com/office/officeart/2005/8/layout/hList1"/>
    <dgm:cxn modelId="{E954E6BF-7891-4F25-B410-8D2A20CE5054}" type="presParOf" srcId="{C28F87FD-BC48-47EB-B167-A462C09E368B}" destId="{8A499035-605C-465B-A4E1-832130D822DA}" srcOrd="4" destOrd="0" presId="urn:microsoft.com/office/officeart/2005/8/layout/hList1"/>
    <dgm:cxn modelId="{239E7F0C-1AEF-46CE-8BF0-DF548185F291}" type="presParOf" srcId="{8A499035-605C-465B-A4E1-832130D822DA}" destId="{5C1E1711-47DF-463E-8128-F1A362578184}" srcOrd="0" destOrd="0" presId="urn:microsoft.com/office/officeart/2005/8/layout/hList1"/>
    <dgm:cxn modelId="{5590258C-ED61-4E0A-904E-23585E1AA823}" type="presParOf" srcId="{8A499035-605C-465B-A4E1-832130D822DA}" destId="{60919729-9E47-4282-A7CF-9E66224A21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ABCC9-FAFE-49FB-8F93-F0C95E06A3D3}">
      <dsp:nvSpPr>
        <dsp:cNvPr id="0" name=""/>
        <dsp:cNvSpPr/>
      </dsp:nvSpPr>
      <dsp:spPr>
        <a:xfrm>
          <a:off x="412055" y="324"/>
          <a:ext cx="3004834" cy="1502417"/>
        </a:xfrm>
        <a:prstGeom prst="roundRect">
          <a:avLst>
            <a:gd name="adj" fmla="val 1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What is often said:</a:t>
          </a:r>
        </a:p>
      </dsp:txBody>
      <dsp:txXfrm>
        <a:off x="456059" y="44328"/>
        <a:ext cx="2916826" cy="1414409"/>
      </dsp:txXfrm>
    </dsp:sp>
    <dsp:sp modelId="{2306BB0A-0C1C-41CA-8758-015CEB23921D}">
      <dsp:nvSpPr>
        <dsp:cNvPr id="0" name=""/>
        <dsp:cNvSpPr/>
      </dsp:nvSpPr>
      <dsp:spPr>
        <a:xfrm>
          <a:off x="712538" y="1502741"/>
          <a:ext cx="300483" cy="1229367"/>
        </a:xfrm>
        <a:custGeom>
          <a:avLst/>
          <a:gdLst/>
          <a:ahLst/>
          <a:cxnLst/>
          <a:rect l="0" t="0" r="0" b="0"/>
          <a:pathLst>
            <a:path>
              <a:moveTo>
                <a:pt x="0" y="0"/>
              </a:moveTo>
              <a:lnTo>
                <a:pt x="0" y="1229367"/>
              </a:lnTo>
              <a:lnTo>
                <a:pt x="300483" y="1229367"/>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D8ACF-69BB-4EA1-85CB-A25995759EEF}">
      <dsp:nvSpPr>
        <dsp:cNvPr id="0" name=""/>
        <dsp:cNvSpPr/>
      </dsp:nvSpPr>
      <dsp:spPr>
        <a:xfrm>
          <a:off x="1013022" y="1878345"/>
          <a:ext cx="2746034" cy="170752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“I made a P&amp;(L) for three years and grew my sales by 3% and my overhead by 2%, then I created a Balance Sheet and Cash Flow statements to go along with that projection.”</a:t>
          </a:r>
        </a:p>
      </dsp:txBody>
      <dsp:txXfrm>
        <a:off x="1063034" y="1928357"/>
        <a:ext cx="2646010" cy="1607503"/>
      </dsp:txXfrm>
    </dsp:sp>
    <dsp:sp modelId="{7B01AE66-27DA-48B5-916D-C569CF216B23}">
      <dsp:nvSpPr>
        <dsp:cNvPr id="0" name=""/>
        <dsp:cNvSpPr/>
      </dsp:nvSpPr>
      <dsp:spPr>
        <a:xfrm>
          <a:off x="4168098" y="324"/>
          <a:ext cx="3004834" cy="1502417"/>
        </a:xfrm>
        <a:prstGeom prst="roundRect">
          <a:avLst>
            <a:gd name="adj" fmla="val 10000"/>
          </a:avLst>
        </a:prstGeom>
        <a:solidFill>
          <a:schemeClr val="accent2">
            <a:hueOff val="1628573"/>
            <a:satOff val="-48781"/>
            <a:lumOff val="10588"/>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What it should be is:</a:t>
          </a:r>
        </a:p>
      </dsp:txBody>
      <dsp:txXfrm>
        <a:off x="4212102" y="44328"/>
        <a:ext cx="2916826" cy="1414409"/>
      </dsp:txXfrm>
    </dsp:sp>
    <dsp:sp modelId="{70A31CDD-3656-4AAB-AF8D-D359857C7559}">
      <dsp:nvSpPr>
        <dsp:cNvPr id="0" name=""/>
        <dsp:cNvSpPr/>
      </dsp:nvSpPr>
      <dsp:spPr>
        <a:xfrm>
          <a:off x="4468581" y="1502741"/>
          <a:ext cx="300483" cy="1126812"/>
        </a:xfrm>
        <a:custGeom>
          <a:avLst/>
          <a:gdLst/>
          <a:ahLst/>
          <a:cxnLst/>
          <a:rect l="0" t="0" r="0" b="0"/>
          <a:pathLst>
            <a:path>
              <a:moveTo>
                <a:pt x="0" y="0"/>
              </a:moveTo>
              <a:lnTo>
                <a:pt x="0" y="1126812"/>
              </a:lnTo>
              <a:lnTo>
                <a:pt x="300483" y="1126812"/>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109AF-0043-442A-AC87-858053DA967B}">
      <dsp:nvSpPr>
        <dsp:cNvPr id="0" name=""/>
        <dsp:cNvSpPr/>
      </dsp:nvSpPr>
      <dsp:spPr>
        <a:xfrm>
          <a:off x="4769065" y="1878345"/>
          <a:ext cx="2403867" cy="15024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14286"/>
              <a:satOff val="-24391"/>
              <a:lumOff val="529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A metric driven “what if” analysis that provides insights into your business in addition to demonstrating future value/opportunity.</a:t>
          </a:r>
        </a:p>
      </dsp:txBody>
      <dsp:txXfrm>
        <a:off x="4813069" y="1922349"/>
        <a:ext cx="2315859" cy="1414409"/>
      </dsp:txXfrm>
    </dsp:sp>
    <dsp:sp modelId="{666C4B24-4C0F-487F-923D-8AE870C0C7B2}">
      <dsp:nvSpPr>
        <dsp:cNvPr id="0" name=""/>
        <dsp:cNvSpPr/>
      </dsp:nvSpPr>
      <dsp:spPr>
        <a:xfrm>
          <a:off x="4468581" y="1502741"/>
          <a:ext cx="300483" cy="3042545"/>
        </a:xfrm>
        <a:custGeom>
          <a:avLst/>
          <a:gdLst/>
          <a:ahLst/>
          <a:cxnLst/>
          <a:rect l="0" t="0" r="0" b="0"/>
          <a:pathLst>
            <a:path>
              <a:moveTo>
                <a:pt x="0" y="0"/>
              </a:moveTo>
              <a:lnTo>
                <a:pt x="0" y="3042545"/>
              </a:lnTo>
              <a:lnTo>
                <a:pt x="300483" y="3042545"/>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10E7B-B4DE-40A3-9D3C-A91B7E5B91CC}">
      <dsp:nvSpPr>
        <dsp:cNvPr id="0" name=""/>
        <dsp:cNvSpPr/>
      </dsp:nvSpPr>
      <dsp:spPr>
        <a:xfrm>
          <a:off x="4769065" y="3756367"/>
          <a:ext cx="2435093" cy="15778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28573"/>
              <a:satOff val="-48781"/>
              <a:lumOff val="1058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Resulting in a model that supports your projections but also explains why your projection was wrong…because it will always be wrong…and how to correct it.</a:t>
          </a:r>
        </a:p>
      </dsp:txBody>
      <dsp:txXfrm>
        <a:off x="4815278" y="3802580"/>
        <a:ext cx="2342667" cy="1485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5DF62-51C4-4F6E-8A5E-DE380F42B5D9}">
      <dsp:nvSpPr>
        <dsp:cNvPr id="0" name=""/>
        <dsp:cNvSpPr/>
      </dsp:nvSpPr>
      <dsp:spPr>
        <a:xfrm>
          <a:off x="0" y="0"/>
          <a:ext cx="6258560" cy="975360"/>
        </a:xfrm>
        <a:prstGeom prst="roundRect">
          <a:avLst>
            <a:gd name="adj" fmla="val 1000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Research</a:t>
          </a:r>
        </a:p>
      </dsp:txBody>
      <dsp:txXfrm>
        <a:off x="28567" y="28567"/>
        <a:ext cx="5091953" cy="918226"/>
      </dsp:txXfrm>
    </dsp:sp>
    <dsp:sp modelId="{C1C37551-74FC-4149-8AC2-ED8121210D63}">
      <dsp:nvSpPr>
        <dsp:cNvPr id="0" name=""/>
        <dsp:cNvSpPr/>
      </dsp:nvSpPr>
      <dsp:spPr>
        <a:xfrm>
          <a:off x="467360" y="1110826"/>
          <a:ext cx="6258560" cy="975360"/>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Build Assumptions (Metrics)</a:t>
          </a:r>
        </a:p>
      </dsp:txBody>
      <dsp:txXfrm>
        <a:off x="495927" y="1139393"/>
        <a:ext cx="5100081" cy="918226"/>
      </dsp:txXfrm>
    </dsp:sp>
    <dsp:sp modelId="{BD28681F-1DAD-40EB-AF9D-269015B13786}">
      <dsp:nvSpPr>
        <dsp:cNvPr id="0" name=""/>
        <dsp:cNvSpPr/>
      </dsp:nvSpPr>
      <dsp:spPr>
        <a:xfrm>
          <a:off x="934719" y="2221653"/>
          <a:ext cx="6258560" cy="975360"/>
        </a:xfrm>
        <a:prstGeom prst="roundRect">
          <a:avLst>
            <a:gd name="adj" fmla="val 10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Forecast Topline</a:t>
          </a:r>
        </a:p>
      </dsp:txBody>
      <dsp:txXfrm>
        <a:off x="963286" y="2250220"/>
        <a:ext cx="5100081" cy="918226"/>
      </dsp:txXfrm>
    </dsp:sp>
    <dsp:sp modelId="{A25C4108-7A1B-489C-8708-50A328B13703}">
      <dsp:nvSpPr>
        <dsp:cNvPr id="0" name=""/>
        <dsp:cNvSpPr/>
      </dsp:nvSpPr>
      <dsp:spPr>
        <a:xfrm>
          <a:off x="1402079" y="3332480"/>
          <a:ext cx="6258560" cy="975360"/>
        </a:xfrm>
        <a:prstGeom prst="roundRect">
          <a:avLst>
            <a:gd name="adj" fmla="val 100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Build Supporting Financial Statements</a:t>
          </a:r>
        </a:p>
      </dsp:txBody>
      <dsp:txXfrm>
        <a:off x="1430646" y="3361047"/>
        <a:ext cx="5100081" cy="918226"/>
      </dsp:txXfrm>
    </dsp:sp>
    <dsp:sp modelId="{C421214D-AB79-4474-BA4D-D71D9DAD5E7D}">
      <dsp:nvSpPr>
        <dsp:cNvPr id="0" name=""/>
        <dsp:cNvSpPr/>
      </dsp:nvSpPr>
      <dsp:spPr>
        <a:xfrm>
          <a:off x="1869439" y="4443306"/>
          <a:ext cx="6258560" cy="975360"/>
        </a:xfrm>
        <a:prstGeom prst="roundRect">
          <a:avLst>
            <a:gd name="adj" fmla="val 10000"/>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Sensitivity &amp; Reasonableness Testing</a:t>
          </a:r>
        </a:p>
      </dsp:txBody>
      <dsp:txXfrm>
        <a:off x="1898006" y="4471873"/>
        <a:ext cx="5100081" cy="918226"/>
      </dsp:txXfrm>
    </dsp:sp>
    <dsp:sp modelId="{1494CF03-08ED-4740-BB8E-87CE4C7F6384}">
      <dsp:nvSpPr>
        <dsp:cNvPr id="0" name=""/>
        <dsp:cNvSpPr/>
      </dsp:nvSpPr>
      <dsp:spPr>
        <a:xfrm>
          <a:off x="5624575" y="712554"/>
          <a:ext cx="633984" cy="633984"/>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effectLst>
              <a:outerShdw blurRad="38100" dist="38100" dir="2700000" algn="tl">
                <a:srgbClr val="000000">
                  <a:alpha val="43137"/>
                </a:srgbClr>
              </a:outerShdw>
            </a:effectLst>
          </a:endParaRPr>
        </a:p>
      </dsp:txBody>
      <dsp:txXfrm>
        <a:off x="5767221" y="712554"/>
        <a:ext cx="348692" cy="477073"/>
      </dsp:txXfrm>
    </dsp:sp>
    <dsp:sp modelId="{96D1FE08-389A-43A5-AFAD-25C90097D473}">
      <dsp:nvSpPr>
        <dsp:cNvPr id="0" name=""/>
        <dsp:cNvSpPr/>
      </dsp:nvSpPr>
      <dsp:spPr>
        <a:xfrm>
          <a:off x="6091935" y="1823381"/>
          <a:ext cx="633984" cy="633984"/>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effectLst>
              <a:outerShdw blurRad="38100" dist="38100" dir="2700000" algn="tl">
                <a:srgbClr val="000000">
                  <a:alpha val="43137"/>
                </a:srgbClr>
              </a:outerShdw>
            </a:effectLst>
          </a:endParaRPr>
        </a:p>
      </dsp:txBody>
      <dsp:txXfrm>
        <a:off x="6234581" y="1823381"/>
        <a:ext cx="348692" cy="477073"/>
      </dsp:txXfrm>
    </dsp:sp>
    <dsp:sp modelId="{81DDF49B-4052-4D73-9374-F130F1911644}">
      <dsp:nvSpPr>
        <dsp:cNvPr id="0" name=""/>
        <dsp:cNvSpPr/>
      </dsp:nvSpPr>
      <dsp:spPr>
        <a:xfrm>
          <a:off x="6559295" y="2917952"/>
          <a:ext cx="633984" cy="633984"/>
        </a:xfrm>
        <a:prstGeom prst="downArrow">
          <a:avLst>
            <a:gd name="adj1" fmla="val 55000"/>
            <a:gd name="adj2" fmla="val 45000"/>
          </a:avLst>
        </a:prstGeom>
        <a:solidFill>
          <a:schemeClr val="accent4">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effectLst>
              <a:outerShdw blurRad="38100" dist="38100" dir="2700000" algn="tl">
                <a:srgbClr val="000000">
                  <a:alpha val="43137"/>
                </a:srgbClr>
              </a:outerShdw>
            </a:effectLst>
          </a:endParaRPr>
        </a:p>
      </dsp:txBody>
      <dsp:txXfrm>
        <a:off x="6701941" y="2917952"/>
        <a:ext cx="348692" cy="477073"/>
      </dsp:txXfrm>
    </dsp:sp>
    <dsp:sp modelId="{CCA57C5F-5FD1-463D-9F86-8ED61A073EE3}">
      <dsp:nvSpPr>
        <dsp:cNvPr id="0" name=""/>
        <dsp:cNvSpPr/>
      </dsp:nvSpPr>
      <dsp:spPr>
        <a:xfrm>
          <a:off x="7026655" y="4039616"/>
          <a:ext cx="633984" cy="633984"/>
        </a:xfrm>
        <a:prstGeom prst="downArrow">
          <a:avLst>
            <a:gd name="adj1" fmla="val 55000"/>
            <a:gd name="adj2" fmla="val 45000"/>
          </a:avLst>
        </a:prstGeom>
        <a:solidFill>
          <a:schemeClr val="accent5">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effectLst>
              <a:outerShdw blurRad="38100" dist="38100" dir="2700000" algn="tl">
                <a:srgbClr val="000000">
                  <a:alpha val="43137"/>
                </a:srgbClr>
              </a:outerShdw>
            </a:effectLst>
          </a:endParaRPr>
        </a:p>
      </dsp:txBody>
      <dsp:txXfrm>
        <a:off x="7169301" y="4039616"/>
        <a:ext cx="348692" cy="477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755EE-2F8E-4B7C-AC80-18D435C663C5}">
      <dsp:nvSpPr>
        <dsp:cNvPr id="0" name=""/>
        <dsp:cNvSpPr/>
      </dsp:nvSpPr>
      <dsp:spPr>
        <a:xfrm>
          <a:off x="2540" y="29077"/>
          <a:ext cx="2476500" cy="604800"/>
        </a:xfrm>
        <a:prstGeom prst="rect">
          <a:avLst/>
        </a:prstGeom>
        <a:solidFill>
          <a:schemeClr val="accent5">
            <a:alpha val="90000"/>
            <a:hueOff val="0"/>
            <a:satOff val="0"/>
            <a:lumOff val="0"/>
            <a:alphaOff val="0"/>
          </a:schemeClr>
        </a:solidFill>
        <a:ln w="1079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Loyal Customer</a:t>
          </a:r>
        </a:p>
      </dsp:txBody>
      <dsp:txXfrm>
        <a:off x="2540" y="29077"/>
        <a:ext cx="2476500" cy="604800"/>
      </dsp:txXfrm>
    </dsp:sp>
    <dsp:sp modelId="{3281FFA3-CE1B-4606-91D3-D0DCC8674937}">
      <dsp:nvSpPr>
        <dsp:cNvPr id="0" name=""/>
        <dsp:cNvSpPr/>
      </dsp:nvSpPr>
      <dsp:spPr>
        <a:xfrm>
          <a:off x="2540" y="633877"/>
          <a:ext cx="2476500" cy="4755712"/>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Cust./Day = 250</a:t>
          </a:r>
        </a:p>
        <a:p>
          <a:pPr marL="228600" lvl="1" indent="-228600" algn="l" defTabSz="889000">
            <a:lnSpc>
              <a:spcPct val="90000"/>
            </a:lnSpc>
            <a:spcBef>
              <a:spcPct val="0"/>
            </a:spcBef>
            <a:spcAft>
              <a:spcPct val="15000"/>
            </a:spcAft>
            <a:buChar char="••"/>
          </a:pPr>
          <a:r>
            <a:rPr lang="en-US" sz="2000" kern="1200" dirty="0"/>
            <a:t>Loads/Cust. = 2.0</a:t>
          </a:r>
        </a:p>
        <a:p>
          <a:pPr marL="228600" lvl="1" indent="-228600" algn="l" defTabSz="889000">
            <a:lnSpc>
              <a:spcPct val="90000"/>
            </a:lnSpc>
            <a:spcBef>
              <a:spcPct val="0"/>
            </a:spcBef>
            <a:spcAft>
              <a:spcPct val="15000"/>
            </a:spcAft>
            <a:buChar char="••"/>
          </a:pPr>
          <a:r>
            <a:rPr lang="en-US" sz="2000" kern="1200" dirty="0"/>
            <a:t>Mach./Loc. = 12</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Low sales, high margin</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Yr5 Sales = $20M</a:t>
          </a:r>
        </a:p>
        <a:p>
          <a:pPr marL="228600" lvl="1" indent="-228600" algn="l" defTabSz="889000">
            <a:lnSpc>
              <a:spcPct val="90000"/>
            </a:lnSpc>
            <a:spcBef>
              <a:spcPct val="0"/>
            </a:spcBef>
            <a:spcAft>
              <a:spcPct val="15000"/>
            </a:spcAft>
            <a:buChar char="••"/>
          </a:pPr>
          <a:r>
            <a:rPr lang="en-US" sz="2000" kern="1200" dirty="0"/>
            <a:t>Yr5 EBITDA = $12M</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$30M sales valuation, $42M EBITDA valuation</a:t>
          </a:r>
        </a:p>
      </dsp:txBody>
      <dsp:txXfrm>
        <a:off x="2540" y="633877"/>
        <a:ext cx="2476500" cy="4755712"/>
      </dsp:txXfrm>
    </dsp:sp>
    <dsp:sp modelId="{27B68A51-18E2-4FB6-AB54-41612A36C3A7}">
      <dsp:nvSpPr>
        <dsp:cNvPr id="0" name=""/>
        <dsp:cNvSpPr/>
      </dsp:nvSpPr>
      <dsp:spPr>
        <a:xfrm>
          <a:off x="2825750" y="29077"/>
          <a:ext cx="2476500" cy="604800"/>
        </a:xfrm>
        <a:prstGeom prst="rect">
          <a:avLst/>
        </a:prstGeom>
        <a:solidFill>
          <a:schemeClr val="accent5">
            <a:alpha val="90000"/>
            <a:hueOff val="0"/>
            <a:satOff val="0"/>
            <a:lumOff val="0"/>
            <a:alphaOff val="-20000"/>
          </a:schemeClr>
        </a:solidFill>
        <a:ln w="10795"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Balanced Customer</a:t>
          </a:r>
        </a:p>
      </dsp:txBody>
      <dsp:txXfrm>
        <a:off x="2825750" y="29077"/>
        <a:ext cx="2476500" cy="604800"/>
      </dsp:txXfrm>
    </dsp:sp>
    <dsp:sp modelId="{9B974F6A-FA67-4436-9D48-F8F7D74D38E1}">
      <dsp:nvSpPr>
        <dsp:cNvPr id="0" name=""/>
        <dsp:cNvSpPr/>
      </dsp:nvSpPr>
      <dsp:spPr>
        <a:xfrm>
          <a:off x="2825750" y="633877"/>
          <a:ext cx="2476500" cy="4755712"/>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Cust./Day = 350</a:t>
          </a:r>
        </a:p>
        <a:p>
          <a:pPr marL="228600" lvl="1" indent="-228600" algn="l" defTabSz="889000">
            <a:lnSpc>
              <a:spcPct val="90000"/>
            </a:lnSpc>
            <a:spcBef>
              <a:spcPct val="0"/>
            </a:spcBef>
            <a:spcAft>
              <a:spcPct val="15000"/>
            </a:spcAft>
            <a:buChar char="••"/>
          </a:pPr>
          <a:r>
            <a:rPr lang="en-US" sz="2000" kern="1200" dirty="0"/>
            <a:t>Loads/Cust. = 1.8</a:t>
          </a:r>
        </a:p>
        <a:p>
          <a:pPr marL="228600" lvl="1" indent="-228600" algn="l" defTabSz="889000">
            <a:lnSpc>
              <a:spcPct val="90000"/>
            </a:lnSpc>
            <a:spcBef>
              <a:spcPct val="0"/>
            </a:spcBef>
            <a:spcAft>
              <a:spcPct val="15000"/>
            </a:spcAft>
            <a:buChar char="••"/>
          </a:pPr>
          <a:r>
            <a:rPr lang="en-US" sz="2000" kern="1200" dirty="0"/>
            <a:t>Mach./Loc. = 10</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Moderate sales, average margin</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Yr5 Sales = $25M</a:t>
          </a:r>
        </a:p>
        <a:p>
          <a:pPr marL="228600" lvl="1" indent="-228600" algn="l" defTabSz="889000">
            <a:lnSpc>
              <a:spcPct val="90000"/>
            </a:lnSpc>
            <a:spcBef>
              <a:spcPct val="0"/>
            </a:spcBef>
            <a:spcAft>
              <a:spcPct val="15000"/>
            </a:spcAft>
            <a:buChar char="••"/>
          </a:pPr>
          <a:r>
            <a:rPr lang="en-US" sz="2000" kern="1200" dirty="0"/>
            <a:t>Yr5 EBITDA = $10M</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$38M sales valuation, $35M EBITDA valuation</a:t>
          </a:r>
        </a:p>
      </dsp:txBody>
      <dsp:txXfrm>
        <a:off x="2825750" y="633877"/>
        <a:ext cx="2476500" cy="4755712"/>
      </dsp:txXfrm>
    </dsp:sp>
    <dsp:sp modelId="{5C1E1711-47DF-463E-8128-F1A362578184}">
      <dsp:nvSpPr>
        <dsp:cNvPr id="0" name=""/>
        <dsp:cNvSpPr/>
      </dsp:nvSpPr>
      <dsp:spPr>
        <a:xfrm>
          <a:off x="5648960" y="29077"/>
          <a:ext cx="2476500" cy="604800"/>
        </a:xfrm>
        <a:prstGeom prst="rect">
          <a:avLst/>
        </a:prstGeom>
        <a:solidFill>
          <a:schemeClr val="accent5">
            <a:alpha val="90000"/>
            <a:hueOff val="0"/>
            <a:satOff val="0"/>
            <a:lumOff val="0"/>
            <a:alphaOff val="-40000"/>
          </a:schemeClr>
        </a:solidFill>
        <a:ln w="10795"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High Traffic</a:t>
          </a:r>
        </a:p>
      </dsp:txBody>
      <dsp:txXfrm>
        <a:off x="5648960" y="29077"/>
        <a:ext cx="2476500" cy="604800"/>
      </dsp:txXfrm>
    </dsp:sp>
    <dsp:sp modelId="{60919729-9E47-4282-A7CF-9E66224A21DA}">
      <dsp:nvSpPr>
        <dsp:cNvPr id="0" name=""/>
        <dsp:cNvSpPr/>
      </dsp:nvSpPr>
      <dsp:spPr>
        <a:xfrm>
          <a:off x="5648960" y="633877"/>
          <a:ext cx="2476500" cy="4755712"/>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Cust./Day = 450</a:t>
          </a:r>
        </a:p>
        <a:p>
          <a:pPr marL="228600" lvl="1" indent="-228600" algn="l" defTabSz="889000">
            <a:lnSpc>
              <a:spcPct val="90000"/>
            </a:lnSpc>
            <a:spcBef>
              <a:spcPct val="0"/>
            </a:spcBef>
            <a:spcAft>
              <a:spcPct val="15000"/>
            </a:spcAft>
            <a:buChar char="••"/>
          </a:pPr>
          <a:r>
            <a:rPr lang="en-US" sz="2000" kern="1200" dirty="0"/>
            <a:t>Loads/Cust. = 1.5</a:t>
          </a:r>
        </a:p>
        <a:p>
          <a:pPr marL="228600" lvl="1" indent="-228600" algn="l" defTabSz="889000">
            <a:lnSpc>
              <a:spcPct val="90000"/>
            </a:lnSpc>
            <a:spcBef>
              <a:spcPct val="0"/>
            </a:spcBef>
            <a:spcAft>
              <a:spcPct val="15000"/>
            </a:spcAft>
            <a:buChar char="••"/>
          </a:pPr>
          <a:r>
            <a:rPr lang="en-US" sz="2000" kern="1200" dirty="0"/>
            <a:t>Mach./Loc. = 8</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High sales, moderate margin</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Yr5 Sales = $30M</a:t>
          </a:r>
        </a:p>
        <a:p>
          <a:pPr marL="228600" lvl="1" indent="-228600" algn="l" defTabSz="889000">
            <a:lnSpc>
              <a:spcPct val="90000"/>
            </a:lnSpc>
            <a:spcBef>
              <a:spcPct val="0"/>
            </a:spcBef>
            <a:spcAft>
              <a:spcPct val="15000"/>
            </a:spcAft>
            <a:buChar char="••"/>
          </a:pPr>
          <a:r>
            <a:rPr lang="en-US" sz="2000" kern="1200" dirty="0"/>
            <a:t>Yr5 EBITDA = $8M</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$45M sales valuation, $28M EBITDA valuation</a:t>
          </a:r>
        </a:p>
      </dsp:txBody>
      <dsp:txXfrm>
        <a:off x="5648960" y="633877"/>
        <a:ext cx="2476500" cy="47557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01" tIns="47100" rIns="94201" bIns="47100"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01" tIns="47100" rIns="94201" bIns="47100" rtlCol="0"/>
          <a:lstStyle>
            <a:lvl1pPr algn="r">
              <a:defRPr sz="1200"/>
            </a:lvl1pPr>
          </a:lstStyle>
          <a:p>
            <a:fld id="{7CBA7066-342A-411C-B837-6454BF3CCE7F}" type="datetimeFigureOut">
              <a:rPr lang="en-US" smtClean="0"/>
              <a:t>11/8/2019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1" tIns="47100" rIns="94201" bIns="47100"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01" tIns="47100" rIns="94201" bIns="471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01" tIns="47100" rIns="94201"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01" tIns="47100" rIns="94201" bIns="47100" rtlCol="0" anchor="b"/>
          <a:lstStyle>
            <a:lvl1pPr algn="r">
              <a:defRPr sz="1200"/>
            </a:lvl1pPr>
          </a:lstStyle>
          <a:p>
            <a:fld id="{71BFCC58-9628-4B49-A323-2D5DFED7FA93}" type="slidenum">
              <a:rPr lang="en-US" smtClean="0"/>
              <a:t>‹#›</a:t>
            </a:fld>
            <a:endParaRPr lang="en-US" dirty="0"/>
          </a:p>
        </p:txBody>
      </p:sp>
    </p:spTree>
    <p:extLst>
      <p:ext uri="{BB962C8B-B14F-4D97-AF65-F5344CB8AC3E}">
        <p14:creationId xmlns:p14="http://schemas.microsoft.com/office/powerpoint/2010/main" val="123703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CC58-9628-4B49-A323-2D5DFED7FA93}" type="slidenum">
              <a:rPr lang="en-US" smtClean="0"/>
              <a:t>1</a:t>
            </a:fld>
            <a:endParaRPr lang="en-US" dirty="0"/>
          </a:p>
        </p:txBody>
      </p:sp>
    </p:spTree>
    <p:extLst>
      <p:ext uri="{BB962C8B-B14F-4D97-AF65-F5344CB8AC3E}">
        <p14:creationId xmlns:p14="http://schemas.microsoft.com/office/powerpoint/2010/main" val="428687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Topline is king…everything else in you business is governed by the topline (e.g. investing, hiring, marketing, servicing debt or other financing)</a:t>
            </a:r>
          </a:p>
        </p:txBody>
      </p:sp>
      <p:sp>
        <p:nvSpPr>
          <p:cNvPr id="4" name="Slide Number Placeholder 3"/>
          <p:cNvSpPr>
            <a:spLocks noGrp="1"/>
          </p:cNvSpPr>
          <p:nvPr>
            <p:ph type="sldNum" sz="quarter" idx="5"/>
          </p:nvPr>
        </p:nvSpPr>
        <p:spPr/>
        <p:txBody>
          <a:bodyPr/>
          <a:lstStyle/>
          <a:p>
            <a:fld id="{71BFCC58-9628-4B49-A323-2D5DFED7FA93}" type="slidenum">
              <a:rPr lang="en-US" smtClean="0"/>
              <a:t>16</a:t>
            </a:fld>
            <a:endParaRPr lang="en-US" dirty="0"/>
          </a:p>
        </p:txBody>
      </p:sp>
    </p:spTree>
    <p:extLst>
      <p:ext uri="{BB962C8B-B14F-4D97-AF65-F5344CB8AC3E}">
        <p14:creationId xmlns:p14="http://schemas.microsoft.com/office/powerpoint/2010/main" val="287229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17</a:t>
            </a:fld>
            <a:endParaRPr lang="en-US" dirty="0"/>
          </a:p>
        </p:txBody>
      </p:sp>
    </p:spTree>
    <p:extLst>
      <p:ext uri="{BB962C8B-B14F-4D97-AF65-F5344CB8AC3E}">
        <p14:creationId xmlns:p14="http://schemas.microsoft.com/office/powerpoint/2010/main" val="134444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the next two slides be handouts sent out before the class?  Can PDF slides and send them out in advance if this is too dense.</a:t>
            </a:r>
          </a:p>
        </p:txBody>
      </p:sp>
      <p:sp>
        <p:nvSpPr>
          <p:cNvPr id="4" name="Slide Number Placeholder 3"/>
          <p:cNvSpPr>
            <a:spLocks noGrp="1"/>
          </p:cNvSpPr>
          <p:nvPr>
            <p:ph type="sldNum" sz="quarter" idx="5"/>
          </p:nvPr>
        </p:nvSpPr>
        <p:spPr/>
        <p:txBody>
          <a:bodyPr/>
          <a:lstStyle/>
          <a:p>
            <a:fld id="{71BFCC58-9628-4B49-A323-2D5DFED7FA93}" type="slidenum">
              <a:rPr lang="en-US" smtClean="0"/>
              <a:t>19</a:t>
            </a:fld>
            <a:endParaRPr lang="en-US" dirty="0"/>
          </a:p>
        </p:txBody>
      </p:sp>
    </p:spTree>
    <p:extLst>
      <p:ext uri="{BB962C8B-B14F-4D97-AF65-F5344CB8AC3E}">
        <p14:creationId xmlns:p14="http://schemas.microsoft.com/office/powerpoint/2010/main" val="39569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participation: 5 minutes</a:t>
            </a:r>
          </a:p>
          <a:p>
            <a:r>
              <a:rPr lang="en-US" dirty="0"/>
              <a:t>Go to the board and write</a:t>
            </a:r>
            <a:r>
              <a:rPr lang="en-US" baseline="0" dirty="0"/>
              <a:t> down student responses</a:t>
            </a:r>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20</a:t>
            </a:fld>
            <a:endParaRPr lang="en-US" dirty="0"/>
          </a:p>
        </p:txBody>
      </p:sp>
    </p:spTree>
    <p:extLst>
      <p:ext uri="{BB962C8B-B14F-4D97-AF65-F5344CB8AC3E}">
        <p14:creationId xmlns:p14="http://schemas.microsoft.com/office/powerpoint/2010/main" val="177460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Hasler would set up the metrics for our washing machine business</a:t>
            </a:r>
          </a:p>
          <a:p>
            <a:r>
              <a:rPr lang="en-US" dirty="0"/>
              <a:t>What metric are the moms focused on?  How will we market to them?</a:t>
            </a:r>
          </a:p>
          <a:p>
            <a:r>
              <a:rPr lang="en-US" dirty="0"/>
              <a:t>What metric we the hotels focused on?  How will me market to them?</a:t>
            </a:r>
          </a:p>
          <a:p>
            <a:r>
              <a:rPr lang="en-US" dirty="0"/>
              <a:t>Did you notice what we were able to do there?  Our metrics not only helped us forecast the business…but it also just informed our marketing plan…</a:t>
            </a:r>
          </a:p>
        </p:txBody>
      </p:sp>
      <p:sp>
        <p:nvSpPr>
          <p:cNvPr id="4" name="Slide Number Placeholder 3"/>
          <p:cNvSpPr>
            <a:spLocks noGrp="1"/>
          </p:cNvSpPr>
          <p:nvPr>
            <p:ph type="sldNum" sz="quarter" idx="5"/>
          </p:nvPr>
        </p:nvSpPr>
        <p:spPr/>
        <p:txBody>
          <a:bodyPr/>
          <a:lstStyle/>
          <a:p>
            <a:fld id="{71BFCC58-9628-4B49-A323-2D5DFED7FA93}" type="slidenum">
              <a:rPr lang="en-US" smtClean="0"/>
              <a:t>21</a:t>
            </a:fld>
            <a:endParaRPr lang="en-US" dirty="0"/>
          </a:p>
        </p:txBody>
      </p:sp>
    </p:spTree>
    <p:extLst>
      <p:ext uri="{BB962C8B-B14F-4D97-AF65-F5344CB8AC3E}">
        <p14:creationId xmlns:p14="http://schemas.microsoft.com/office/powerpoint/2010/main" val="906286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MassMart</a:t>
            </a:r>
            <a:r>
              <a:rPr lang="en-US" dirty="0"/>
              <a:t> – African market; applied US rule: cities over 1M people could support large format stores; executed acquisition on this basis</a:t>
            </a:r>
          </a:p>
          <a:p>
            <a:pPr lvl="1"/>
            <a:r>
              <a:rPr lang="en-US" dirty="0"/>
              <a:t>Clearly didn’t identify the correct metric:  Perhaps purchasing power of GDP measure would have been better than population</a:t>
            </a:r>
          </a:p>
          <a:p>
            <a:pPr lvl="0"/>
            <a:r>
              <a:rPr lang="en-US" dirty="0"/>
              <a:t>$1 potato chips:  Walmart was experiencing decreased customer traffic; implemented a $1 potato chips (and other) promotion to increase traffic.  Instead, people just pantry loaded and actually made fewer trips to the store</a:t>
            </a:r>
          </a:p>
        </p:txBody>
      </p:sp>
      <p:sp>
        <p:nvSpPr>
          <p:cNvPr id="4" name="Slide Number Placeholder 3"/>
          <p:cNvSpPr>
            <a:spLocks noGrp="1"/>
          </p:cNvSpPr>
          <p:nvPr>
            <p:ph type="sldNum" sz="quarter" idx="5"/>
          </p:nvPr>
        </p:nvSpPr>
        <p:spPr/>
        <p:txBody>
          <a:bodyPr/>
          <a:lstStyle/>
          <a:p>
            <a:fld id="{71BFCC58-9628-4B49-A323-2D5DFED7FA93}" type="slidenum">
              <a:rPr lang="en-US" smtClean="0"/>
              <a:t>22</a:t>
            </a:fld>
            <a:endParaRPr lang="en-US" dirty="0"/>
          </a:p>
        </p:txBody>
      </p:sp>
    </p:spTree>
    <p:extLst>
      <p:ext uri="{BB962C8B-B14F-4D97-AF65-F5344CB8AC3E}">
        <p14:creationId xmlns:p14="http://schemas.microsoft.com/office/powerpoint/2010/main" val="13147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26</a:t>
            </a:fld>
            <a:endParaRPr lang="en-US" dirty="0"/>
          </a:p>
        </p:txBody>
      </p:sp>
    </p:spTree>
    <p:extLst>
      <p:ext uri="{BB962C8B-B14F-4D97-AF65-F5344CB8AC3E}">
        <p14:creationId xmlns:p14="http://schemas.microsoft.com/office/powerpoint/2010/main" val="817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31</a:t>
            </a:fld>
            <a:endParaRPr lang="en-US" dirty="0"/>
          </a:p>
        </p:txBody>
      </p:sp>
    </p:spTree>
    <p:extLst>
      <p:ext uri="{BB962C8B-B14F-4D97-AF65-F5344CB8AC3E}">
        <p14:creationId xmlns:p14="http://schemas.microsoft.com/office/powerpoint/2010/main" val="200578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 professional speaker, entertainer or comedian</a:t>
            </a:r>
          </a:p>
          <a:p>
            <a:r>
              <a:rPr lang="en-US" dirty="0"/>
              <a:t>This 1:15 will be much more interesting and valuable if we have group participation</a:t>
            </a:r>
          </a:p>
          <a:p>
            <a:endParaRPr lang="en-US" dirty="0"/>
          </a:p>
          <a:p>
            <a:r>
              <a:rPr lang="en-US" dirty="0"/>
              <a:t>My experience has been exclusively in large, multi-national organizations</a:t>
            </a:r>
          </a:p>
          <a:p>
            <a:pPr lvl="1"/>
            <a:r>
              <a:rPr lang="en-US" dirty="0"/>
              <a:t>So please forgive me if I make statements or use examples to which you struggle to relate</a:t>
            </a:r>
          </a:p>
          <a:p>
            <a:pPr lvl="1"/>
            <a:r>
              <a:rPr lang="en-US" dirty="0"/>
              <a:t>All of the concepts we’ll discuss apply to organizations of all sizes</a:t>
            </a:r>
          </a:p>
          <a:p>
            <a:endParaRPr lang="en-US" dirty="0"/>
          </a:p>
          <a:p>
            <a:r>
              <a:rPr lang="en-US" dirty="0"/>
              <a:t>In a group this large no 2 people are going to be in the same place</a:t>
            </a:r>
          </a:p>
          <a:p>
            <a:pPr lvl="1"/>
            <a:r>
              <a:rPr lang="en-US" dirty="0"/>
              <a:t>With respect to the maturity of their business idea and model</a:t>
            </a:r>
          </a:p>
          <a:p>
            <a:pPr lvl="1"/>
            <a:r>
              <a:rPr lang="en-US" dirty="0"/>
              <a:t>With respect to their experience with financial matters or general financial acumen</a:t>
            </a:r>
          </a:p>
          <a:p>
            <a:pPr lvl="0"/>
            <a:r>
              <a:rPr lang="en-US" dirty="0"/>
              <a:t>Therefore, some of what I say you may already know; some may be completely new to you or even confusing</a:t>
            </a:r>
          </a:p>
          <a:p>
            <a:pPr lvl="0"/>
            <a:r>
              <a:rPr lang="en-US" dirty="0"/>
              <a:t>So, let’s use our collective knowledge and experience to help everyone be better prepared to run a successful business</a:t>
            </a:r>
          </a:p>
        </p:txBody>
      </p:sp>
      <p:sp>
        <p:nvSpPr>
          <p:cNvPr id="4" name="Slide Number Placeholder 3"/>
          <p:cNvSpPr>
            <a:spLocks noGrp="1"/>
          </p:cNvSpPr>
          <p:nvPr>
            <p:ph type="sldNum" sz="quarter" idx="10"/>
          </p:nvPr>
        </p:nvSpPr>
        <p:spPr/>
        <p:txBody>
          <a:bodyPr/>
          <a:lstStyle/>
          <a:p>
            <a:fld id="{71BFCC58-9628-4B49-A323-2D5DFED7FA93}" type="slidenum">
              <a:rPr lang="en-US" smtClean="0"/>
              <a:t>2</a:t>
            </a:fld>
            <a:endParaRPr lang="en-US" dirty="0"/>
          </a:p>
        </p:txBody>
      </p:sp>
    </p:spTree>
    <p:extLst>
      <p:ext uri="{BB962C8B-B14F-4D97-AF65-F5344CB8AC3E}">
        <p14:creationId xmlns:p14="http://schemas.microsoft.com/office/powerpoint/2010/main" val="111872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3</a:t>
            </a:fld>
            <a:endParaRPr lang="en-US" dirty="0"/>
          </a:p>
        </p:txBody>
      </p:sp>
    </p:spTree>
    <p:extLst>
      <p:ext uri="{BB962C8B-B14F-4D97-AF65-F5344CB8AC3E}">
        <p14:creationId xmlns:p14="http://schemas.microsoft.com/office/powerpoint/2010/main" val="421842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5</a:t>
            </a:fld>
            <a:endParaRPr lang="en-US" dirty="0"/>
          </a:p>
        </p:txBody>
      </p:sp>
    </p:spTree>
    <p:extLst>
      <p:ext uri="{BB962C8B-B14F-4D97-AF65-F5344CB8AC3E}">
        <p14:creationId xmlns:p14="http://schemas.microsoft.com/office/powerpoint/2010/main" val="155597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10</a:t>
            </a:fld>
            <a:endParaRPr lang="en-US" dirty="0"/>
          </a:p>
        </p:txBody>
      </p:sp>
    </p:spTree>
    <p:extLst>
      <p:ext uri="{BB962C8B-B14F-4D97-AF65-F5344CB8AC3E}">
        <p14:creationId xmlns:p14="http://schemas.microsoft.com/office/powerpoint/2010/main" val="158426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metric? Some definitions will use KPI’s, or Key Performance Indicators, to describe what we’re referring to in this presentation.  A metric/KPI is a quantifiable measures that are indicative of, or critical to, the success of the business.  They are leading indicators of revenue, costs or cash.  They are likely NOT captured by traditional accounting systems.</a:t>
            </a:r>
          </a:p>
        </p:txBody>
      </p:sp>
      <p:sp>
        <p:nvSpPr>
          <p:cNvPr id="4" name="Slide Number Placeholder 3"/>
          <p:cNvSpPr>
            <a:spLocks noGrp="1"/>
          </p:cNvSpPr>
          <p:nvPr>
            <p:ph type="sldNum" sz="quarter" idx="5"/>
          </p:nvPr>
        </p:nvSpPr>
        <p:spPr/>
        <p:txBody>
          <a:bodyPr/>
          <a:lstStyle/>
          <a:p>
            <a:fld id="{71BFCC58-9628-4B49-A323-2D5DFED7FA93}" type="slidenum">
              <a:rPr lang="en-US" smtClean="0"/>
              <a:t>11</a:t>
            </a:fld>
            <a:endParaRPr lang="en-US" dirty="0"/>
          </a:p>
        </p:txBody>
      </p:sp>
    </p:spTree>
    <p:extLst>
      <p:ext uri="{BB962C8B-B14F-4D97-AF65-F5344CB8AC3E}">
        <p14:creationId xmlns:p14="http://schemas.microsoft.com/office/powerpoint/2010/main" val="344094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Accounting is:  backwards focused, measuring historical financial performance; governed by a broadly accepted set of rules; largely applicable across multiple companies and industries</a:t>
            </a:r>
          </a:p>
          <a:p>
            <a:endParaRPr lang="en-US" dirty="0"/>
          </a:p>
          <a:p>
            <a:r>
              <a:rPr lang="en-US" dirty="0"/>
              <a:t>Finance is more forward-looking; not governed by a fixed set of rules (although you must be cognizant of the key accounting rules to assure you plan using the same rules by which you will keep score); useful for changing the companies direction and making decisions</a:t>
            </a:r>
          </a:p>
          <a:p>
            <a:endParaRPr lang="en-US" dirty="0"/>
          </a:p>
          <a:p>
            <a:endParaRPr lang="en-US" dirty="0"/>
          </a:p>
        </p:txBody>
      </p:sp>
      <p:sp>
        <p:nvSpPr>
          <p:cNvPr id="4" name="Slide Number Placeholder 3"/>
          <p:cNvSpPr>
            <a:spLocks noGrp="1"/>
          </p:cNvSpPr>
          <p:nvPr>
            <p:ph type="sldNum" sz="quarter" idx="5"/>
          </p:nvPr>
        </p:nvSpPr>
        <p:spPr/>
        <p:txBody>
          <a:bodyPr/>
          <a:lstStyle/>
          <a:p>
            <a:fld id="{71BFCC58-9628-4B49-A323-2D5DFED7FA93}" type="slidenum">
              <a:rPr lang="en-US" smtClean="0"/>
              <a:t>12</a:t>
            </a:fld>
            <a:endParaRPr lang="en-US" dirty="0"/>
          </a:p>
        </p:txBody>
      </p:sp>
    </p:spTree>
    <p:extLst>
      <p:ext uri="{BB962C8B-B14F-4D97-AF65-F5344CB8AC3E}">
        <p14:creationId xmlns:p14="http://schemas.microsoft.com/office/powerpoint/2010/main" val="393259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CC58-9628-4B49-A323-2D5DFED7FA93}" type="slidenum">
              <a:rPr lang="en-US" smtClean="0"/>
              <a:t>14</a:t>
            </a:fld>
            <a:endParaRPr lang="en-US" dirty="0"/>
          </a:p>
        </p:txBody>
      </p:sp>
    </p:spTree>
    <p:extLst>
      <p:ext uri="{BB962C8B-B14F-4D97-AF65-F5344CB8AC3E}">
        <p14:creationId xmlns:p14="http://schemas.microsoft.com/office/powerpoint/2010/main" val="22558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you financial plan on metrics allows you to:</a:t>
            </a:r>
          </a:p>
          <a:p>
            <a:pPr marL="228600" indent="-228600">
              <a:buFont typeface="+mj-lt"/>
              <a:buAutoNum type="arabicPeriod"/>
            </a:pPr>
            <a:r>
              <a:rPr lang="en-US" dirty="0"/>
              <a:t>Have faith the projections can be achieved</a:t>
            </a:r>
          </a:p>
          <a:p>
            <a:pPr marL="228600" indent="-228600">
              <a:buFont typeface="+mj-lt"/>
              <a:buAutoNum type="arabicPeriod"/>
            </a:pPr>
            <a:r>
              <a:rPr lang="en-US" dirty="0"/>
              <a:t>Describe and defend your projections to knowledgeable users (e.g. investors, employees)</a:t>
            </a:r>
          </a:p>
          <a:p>
            <a:pPr marL="228600" indent="-228600">
              <a:buFont typeface="+mj-lt"/>
              <a:buAutoNum type="arabicPeriod"/>
            </a:pPr>
            <a:r>
              <a:rPr lang="en-US" dirty="0"/>
              <a:t>Monitor performance and progress</a:t>
            </a:r>
          </a:p>
          <a:p>
            <a:pPr marL="228600" indent="-228600">
              <a:buFont typeface="+mj-lt"/>
              <a:buAutoNum type="arabicPeriod"/>
            </a:pPr>
            <a:r>
              <a:rPr lang="en-US" dirty="0"/>
              <a:t>Assign owners to actionable activities and assess achievement</a:t>
            </a:r>
          </a:p>
          <a:p>
            <a:pPr marL="228600" indent="-228600">
              <a:buFont typeface="+mj-lt"/>
              <a:buAutoNum type="arabicPeriod"/>
            </a:pPr>
            <a:r>
              <a:rPr lang="en-US" dirty="0"/>
              <a:t>Compare actual results to plans and identify reasons for variance and possible actions to improve</a:t>
            </a:r>
          </a:p>
          <a:p>
            <a:pPr marL="228600" indent="-228600">
              <a:buFont typeface="+mj-lt"/>
              <a:buAutoNum type="arabicPeriod"/>
            </a:pPr>
            <a:r>
              <a:rPr lang="en-US" dirty="0"/>
              <a:t>Refine future projections to improve credibility and accuracy</a:t>
            </a:r>
          </a:p>
        </p:txBody>
      </p:sp>
      <p:sp>
        <p:nvSpPr>
          <p:cNvPr id="4" name="Slide Number Placeholder 3"/>
          <p:cNvSpPr>
            <a:spLocks noGrp="1"/>
          </p:cNvSpPr>
          <p:nvPr>
            <p:ph type="sldNum" sz="quarter" idx="5"/>
          </p:nvPr>
        </p:nvSpPr>
        <p:spPr/>
        <p:txBody>
          <a:bodyPr/>
          <a:lstStyle/>
          <a:p>
            <a:fld id="{71BFCC58-9628-4B49-A323-2D5DFED7FA93}" type="slidenum">
              <a:rPr lang="en-US" smtClean="0"/>
              <a:t>15</a:t>
            </a:fld>
            <a:endParaRPr lang="en-US" dirty="0"/>
          </a:p>
        </p:txBody>
      </p:sp>
    </p:spTree>
    <p:extLst>
      <p:ext uri="{BB962C8B-B14F-4D97-AF65-F5344CB8AC3E}">
        <p14:creationId xmlns:p14="http://schemas.microsoft.com/office/powerpoint/2010/main" val="413956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0E766-AFA8-4274-850D-A7092CD9B70C}"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909DAD-3E34-4F70-A7AB-942A80258655}" type="datetime1">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2CDD3-8F7F-4D37-B23B-0A266C475E97}" type="datetime1">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4A72B-35F7-4B58-B6C8-41B381D0A0B7}"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0F56D-A1A6-4813-9D50-231CD47AD7B3}"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06631CA-C1A1-41B0-B325-02F67AFFF79A}" type="datetime1">
              <a:rPr lang="en-US" smtClean="0"/>
              <a:t>11/8/2019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24C3017-0ABA-4FA1-941D-A94A268155F8}" type="datetime1">
              <a:rPr lang="en-US" smtClean="0"/>
              <a:t>11/8/2019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F3D97CB-FF88-4FCE-AE19-D76424F3AAE5}" type="datetime1">
              <a:rPr lang="en-US" smtClean="0"/>
              <a:t>11/8/2019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5B0F67-9852-4EEA-969A-B43EEE5D699D}" type="datetime1">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FA88888-8BDD-4DC9-9976-5A749336A399}" type="datetime1">
              <a:rPr lang="en-US" smtClean="0"/>
              <a:t>11/8/2019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9C0589B-581A-446D-8106-887BEABD422D}" type="datetime1">
              <a:rPr lang="en-US" smtClean="0"/>
              <a:t>11/8/2019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7D3A0992-8D45-49D6-8903-558870C12F5B}" type="datetime1">
              <a:rPr lang="en-US" smtClean="0"/>
              <a:t>11/8/2019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svg"/><Relationship Id="rId18"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0.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9.png"/><Relationship Id="rId19" Type="http://schemas.openxmlformats.org/officeDocument/2006/relationships/image" Target="../media/image32.svg"/><Relationship Id="rId4" Type="http://schemas.openxmlformats.org/officeDocument/2006/relationships/image" Target="../media/image16.png"/><Relationship Id="rId9" Type="http://schemas.openxmlformats.org/officeDocument/2006/relationships/image" Target="../media/image22.svg"/><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4.svg"/><Relationship Id="rId18" Type="http://schemas.openxmlformats.org/officeDocument/2006/relationships/image" Target="../media/image1.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29.png"/><Relationship Id="rId17" Type="http://schemas.openxmlformats.org/officeDocument/2006/relationships/image" Target="../media/image48.svg"/><Relationship Id="rId2" Type="http://schemas.openxmlformats.org/officeDocument/2006/relationships/image" Target="../media/image24.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40.svg"/><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8DAD-A380-4DD2-B0E5-14BDB473ADAF}"/>
              </a:ext>
            </a:extLst>
          </p:cNvPr>
          <p:cNvSpPr>
            <a:spLocks noGrp="1"/>
          </p:cNvSpPr>
          <p:nvPr>
            <p:ph type="ctrTitle"/>
          </p:nvPr>
        </p:nvSpPr>
        <p:spPr/>
        <p:txBody>
          <a:bodyPr anchor="ctr" anchorCtr="0">
            <a:normAutofit/>
          </a:bodyPr>
          <a:lstStyle/>
          <a:p>
            <a:r>
              <a:rPr lang="en-US" b="1" dirty="0">
                <a:solidFill>
                  <a:srgbClr val="FFC000"/>
                </a:solidFill>
                <a:effectLst>
                  <a:outerShdw blurRad="38100" dist="38100" dir="2700000" algn="tl">
                    <a:srgbClr val="000000">
                      <a:alpha val="43137"/>
                    </a:srgbClr>
                  </a:outerShdw>
                </a:effectLst>
              </a:rPr>
              <a:t>Telling your financial story</a:t>
            </a:r>
            <a:r>
              <a:rPr lang="en-US" dirty="0"/>
              <a:t>: </a:t>
            </a:r>
            <a:r>
              <a:rPr lang="en-US" sz="3600" i="1" dirty="0"/>
              <a:t>Showing the world what your idea is worth…</a:t>
            </a:r>
            <a:endParaRPr lang="en-US" i="1" dirty="0"/>
          </a:p>
        </p:txBody>
      </p:sp>
      <p:sp>
        <p:nvSpPr>
          <p:cNvPr id="3" name="Subtitle 2">
            <a:extLst>
              <a:ext uri="{FF2B5EF4-FFF2-40B4-BE49-F238E27FC236}">
                <a16:creationId xmlns:a16="http://schemas.microsoft.com/office/drawing/2014/main" id="{977D5812-D5AE-4E61-AD23-53DA9CA7AE00}"/>
              </a:ext>
            </a:extLst>
          </p:cNvPr>
          <p:cNvSpPr>
            <a:spLocks noGrp="1"/>
          </p:cNvSpPr>
          <p:nvPr>
            <p:ph type="subTitle" idx="1"/>
          </p:nvPr>
        </p:nvSpPr>
        <p:spPr>
          <a:xfrm>
            <a:off x="1069848" y="4351946"/>
            <a:ext cx="7315200" cy="914400"/>
          </a:xfrm>
        </p:spPr>
        <p:txBody>
          <a:bodyPr>
            <a:normAutofit/>
          </a:bodyPr>
          <a:lstStyle/>
          <a:p>
            <a:pPr>
              <a:spcBef>
                <a:spcPts val="0"/>
              </a:spcBef>
            </a:pPr>
            <a:r>
              <a:rPr lang="en-US" dirty="0"/>
              <a:t>David Hasler		Chad Eames		Bootcamp 1.0</a:t>
            </a:r>
          </a:p>
          <a:p>
            <a:pPr>
              <a:spcBef>
                <a:spcPts val="0"/>
              </a:spcBef>
            </a:pPr>
            <a:r>
              <a:rPr lang="en-US" sz="1800" dirty="0"/>
              <a:t>(presented by Tom Vines)</a:t>
            </a:r>
          </a:p>
          <a:p>
            <a:pPr>
              <a:spcBef>
                <a:spcPts val="0"/>
              </a:spcBef>
            </a:pPr>
            <a:endParaRPr lang="en-US" dirty="0"/>
          </a:p>
          <a:p>
            <a:endParaRPr lang="en-US" dirty="0"/>
          </a:p>
        </p:txBody>
      </p:sp>
      <p:pic>
        <p:nvPicPr>
          <p:cNvPr id="7" name="Picture 6">
            <a:extLst>
              <a:ext uri="{FF2B5EF4-FFF2-40B4-BE49-F238E27FC236}">
                <a16:creationId xmlns:a16="http://schemas.microsoft.com/office/drawing/2014/main" id="{355CB313-B64D-432E-B007-7E8A0212E5C5}"/>
              </a:ext>
            </a:extLst>
          </p:cNvPr>
          <p:cNvPicPr>
            <a:picLocks noChangeAspect="1"/>
          </p:cNvPicPr>
          <p:nvPr/>
        </p:nvPicPr>
        <p:blipFill>
          <a:blip r:embed="rId3"/>
          <a:stretch>
            <a:fillRect/>
          </a:stretch>
        </p:blipFill>
        <p:spPr>
          <a:xfrm>
            <a:off x="1069848" y="5064580"/>
            <a:ext cx="1695801" cy="763214"/>
          </a:xfrm>
          <a:prstGeom prst="rect">
            <a:avLst/>
          </a:prstGeom>
        </p:spPr>
      </p:pic>
      <p:pic>
        <p:nvPicPr>
          <p:cNvPr id="14" name="Picture 13">
            <a:extLst>
              <a:ext uri="{FF2B5EF4-FFF2-40B4-BE49-F238E27FC236}">
                <a16:creationId xmlns:a16="http://schemas.microsoft.com/office/drawing/2014/main" id="{5E9FD149-CF78-4115-A25F-4E56D0A513D5}"/>
              </a:ext>
            </a:extLst>
          </p:cNvPr>
          <p:cNvPicPr>
            <a:picLocks noChangeAspect="1"/>
          </p:cNvPicPr>
          <p:nvPr/>
        </p:nvPicPr>
        <p:blipFill rotWithShape="1">
          <a:blip r:embed="rId4"/>
          <a:srcRect l="32925" r="38789"/>
          <a:stretch/>
        </p:blipFill>
        <p:spPr>
          <a:xfrm>
            <a:off x="9276448" y="754380"/>
            <a:ext cx="2895445" cy="5349240"/>
          </a:xfrm>
          <a:prstGeom prst="rect">
            <a:avLst/>
          </a:prstGeom>
        </p:spPr>
      </p:pic>
    </p:spTree>
    <p:extLst>
      <p:ext uri="{BB962C8B-B14F-4D97-AF65-F5344CB8AC3E}">
        <p14:creationId xmlns:p14="http://schemas.microsoft.com/office/powerpoint/2010/main" val="67034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ED9A-A786-4460-BC12-4E60DED1D549}"/>
              </a:ext>
            </a:extLst>
          </p:cNvPr>
          <p:cNvSpPr>
            <a:spLocks noGrp="1"/>
          </p:cNvSpPr>
          <p:nvPr>
            <p:ph type="title"/>
          </p:nvPr>
        </p:nvSpPr>
        <p:spPr/>
        <p:txBody>
          <a:bodyPr/>
          <a:lstStyle/>
          <a:p>
            <a:r>
              <a:rPr lang="en-US" dirty="0"/>
              <a:t>Homework</a:t>
            </a:r>
            <a:br>
              <a:rPr lang="en-US" dirty="0"/>
            </a:br>
            <a:r>
              <a:rPr lang="en-US" sz="2800" i="1" dirty="0"/>
              <a:t>Review WMT’s 2018 statements </a:t>
            </a:r>
            <a:r>
              <a:rPr lang="en-US" sz="2800" i="1" dirty="0">
                <a:solidFill>
                  <a:srgbClr val="FFC000"/>
                </a:solidFill>
              </a:rPr>
              <a:t>(sec.gov…select Filings)</a:t>
            </a:r>
            <a:endParaRPr lang="en-US" i="1" dirty="0">
              <a:solidFill>
                <a:srgbClr val="FFC000"/>
              </a:solidFill>
            </a:endParaRPr>
          </a:p>
        </p:txBody>
      </p:sp>
      <p:pic>
        <p:nvPicPr>
          <p:cNvPr id="5" name="Picture 4">
            <a:extLst>
              <a:ext uri="{FF2B5EF4-FFF2-40B4-BE49-F238E27FC236}">
                <a16:creationId xmlns:a16="http://schemas.microsoft.com/office/drawing/2014/main" id="{70A0D2E0-91D7-4857-8CF6-7AAB93AE386F}"/>
              </a:ext>
            </a:extLst>
          </p:cNvPr>
          <p:cNvPicPr>
            <a:picLocks noChangeAspect="1"/>
          </p:cNvPicPr>
          <p:nvPr/>
        </p:nvPicPr>
        <p:blipFill>
          <a:blip r:embed="rId3"/>
          <a:stretch>
            <a:fillRect/>
          </a:stretch>
        </p:blipFill>
        <p:spPr>
          <a:xfrm>
            <a:off x="7378150" y="983434"/>
            <a:ext cx="3972696" cy="5120640"/>
          </a:xfrm>
          <a:prstGeom prst="rect">
            <a:avLst/>
          </a:prstGeom>
        </p:spPr>
      </p:pic>
      <p:pic>
        <p:nvPicPr>
          <p:cNvPr id="4" name="Picture 3">
            <a:extLst>
              <a:ext uri="{FF2B5EF4-FFF2-40B4-BE49-F238E27FC236}">
                <a16:creationId xmlns:a16="http://schemas.microsoft.com/office/drawing/2014/main" id="{D15DFFF8-A0DC-450D-9D4C-29A4ADF6D8BA}"/>
              </a:ext>
            </a:extLst>
          </p:cNvPr>
          <p:cNvPicPr>
            <a:picLocks noChangeAspect="1"/>
          </p:cNvPicPr>
          <p:nvPr/>
        </p:nvPicPr>
        <p:blipFill>
          <a:blip r:embed="rId4"/>
          <a:stretch>
            <a:fillRect/>
          </a:stretch>
        </p:blipFill>
        <p:spPr>
          <a:xfrm>
            <a:off x="3939369" y="753926"/>
            <a:ext cx="3865120" cy="5120640"/>
          </a:xfrm>
          <a:prstGeom prst="rect">
            <a:avLst/>
          </a:prstGeom>
        </p:spPr>
      </p:pic>
      <p:pic>
        <p:nvPicPr>
          <p:cNvPr id="6" name="Picture 5">
            <a:extLst>
              <a:ext uri="{FF2B5EF4-FFF2-40B4-BE49-F238E27FC236}">
                <a16:creationId xmlns:a16="http://schemas.microsoft.com/office/drawing/2014/main" id="{F182D31A-464D-46E8-B39A-4F152099B220}"/>
              </a:ext>
            </a:extLst>
          </p:cNvPr>
          <p:cNvPicPr>
            <a:picLocks noChangeAspect="1"/>
          </p:cNvPicPr>
          <p:nvPr/>
        </p:nvPicPr>
        <p:blipFill>
          <a:blip r:embed="rId5"/>
          <a:stretch>
            <a:fillRect/>
          </a:stretch>
        </p:blipFill>
        <p:spPr>
          <a:xfrm>
            <a:off x="10915118" y="6226486"/>
            <a:ext cx="1015863" cy="457200"/>
          </a:xfrm>
          <a:prstGeom prst="rect">
            <a:avLst/>
          </a:prstGeom>
        </p:spPr>
      </p:pic>
      <p:sp>
        <p:nvSpPr>
          <p:cNvPr id="7" name="Slide Number Placeholder 6">
            <a:extLst>
              <a:ext uri="{FF2B5EF4-FFF2-40B4-BE49-F238E27FC236}">
                <a16:creationId xmlns:a16="http://schemas.microsoft.com/office/drawing/2014/main" id="{C45D0E8B-47B0-4C5B-9AEF-8806BAB76A36}"/>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26031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B1ACC-A9E5-4CC6-9FDF-6A17558D1B01}"/>
              </a:ext>
            </a:extLst>
          </p:cNvPr>
          <p:cNvSpPr>
            <a:spLocks noGrp="1"/>
          </p:cNvSpPr>
          <p:nvPr>
            <p:ph type="ctrTitle"/>
          </p:nvPr>
        </p:nvSpPr>
        <p:spPr/>
        <p:txBody>
          <a:bodyPr/>
          <a:lstStyle/>
          <a:p>
            <a:r>
              <a:rPr lang="en-US" dirty="0"/>
              <a:t>Financial Projections</a:t>
            </a:r>
          </a:p>
        </p:txBody>
      </p:sp>
      <p:sp>
        <p:nvSpPr>
          <p:cNvPr id="6" name="Subtitle 5">
            <a:extLst>
              <a:ext uri="{FF2B5EF4-FFF2-40B4-BE49-F238E27FC236}">
                <a16:creationId xmlns:a16="http://schemas.microsoft.com/office/drawing/2014/main" id="{C264FEEF-8CE1-4A28-BBF6-506EEB588C43}"/>
              </a:ext>
            </a:extLst>
          </p:cNvPr>
          <p:cNvSpPr>
            <a:spLocks noGrp="1"/>
          </p:cNvSpPr>
          <p:nvPr>
            <p:ph type="subTitle" idx="1"/>
          </p:nvPr>
        </p:nvSpPr>
        <p:spPr/>
        <p:txBody>
          <a:bodyPr/>
          <a:lstStyle/>
          <a:p>
            <a:r>
              <a:rPr lang="en-US" dirty="0"/>
              <a:t>The </a:t>
            </a:r>
            <a:r>
              <a:rPr lang="en-US" u="sng" dirty="0"/>
              <a:t>metrics</a:t>
            </a:r>
            <a:r>
              <a:rPr lang="en-US" dirty="0"/>
              <a:t> that drive your business and tell your financial story</a:t>
            </a:r>
          </a:p>
        </p:txBody>
      </p:sp>
      <p:sp>
        <p:nvSpPr>
          <p:cNvPr id="4" name="Slide Number Placeholder 3">
            <a:extLst>
              <a:ext uri="{FF2B5EF4-FFF2-40B4-BE49-F238E27FC236}">
                <a16:creationId xmlns:a16="http://schemas.microsoft.com/office/drawing/2014/main" id="{ABDE736C-A229-47FC-8A8B-71B30C8463E7}"/>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396664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A38F-70DE-44EB-9862-136386138531}"/>
              </a:ext>
            </a:extLst>
          </p:cNvPr>
          <p:cNvSpPr>
            <a:spLocks noGrp="1"/>
          </p:cNvSpPr>
          <p:nvPr>
            <p:ph type="title"/>
          </p:nvPr>
        </p:nvSpPr>
        <p:spPr/>
        <p:txBody>
          <a:bodyPr/>
          <a:lstStyle/>
          <a:p>
            <a:r>
              <a:rPr lang="en-US" dirty="0"/>
              <a:t>Finance vs. Accounting</a:t>
            </a:r>
          </a:p>
        </p:txBody>
      </p:sp>
      <p:sp>
        <p:nvSpPr>
          <p:cNvPr id="3" name="Content Placeholder 2">
            <a:extLst>
              <a:ext uri="{FF2B5EF4-FFF2-40B4-BE49-F238E27FC236}">
                <a16:creationId xmlns:a16="http://schemas.microsoft.com/office/drawing/2014/main" id="{3B65D4FD-5C1C-460D-8869-87AB43DBC490}"/>
              </a:ext>
            </a:extLst>
          </p:cNvPr>
          <p:cNvSpPr>
            <a:spLocks noGrp="1"/>
          </p:cNvSpPr>
          <p:nvPr>
            <p:ph idx="1"/>
          </p:nvPr>
        </p:nvSpPr>
        <p:spPr>
          <a:xfrm>
            <a:off x="3869268" y="864108"/>
            <a:ext cx="7315200" cy="5286712"/>
          </a:xfrm>
        </p:spPr>
        <p:txBody>
          <a:bodyPr>
            <a:normAutofit fontScale="92500" lnSpcReduction="10000"/>
          </a:bodyPr>
          <a:lstStyle/>
          <a:p>
            <a:r>
              <a:rPr lang="en-US" sz="2400" dirty="0"/>
              <a:t>Both are valuable skill sets and jointly needed to create a successful company over the long term.</a:t>
            </a:r>
          </a:p>
          <a:p>
            <a:r>
              <a:rPr lang="en-US" sz="2400" dirty="0"/>
              <a:t>Accounting is about </a:t>
            </a:r>
            <a:r>
              <a:rPr lang="en-US" sz="2400" dirty="0">
                <a:solidFill>
                  <a:srgbClr val="FFC000"/>
                </a:solidFill>
              </a:rPr>
              <a:t>“</a:t>
            </a:r>
            <a:r>
              <a:rPr lang="en-US" sz="2400" dirty="0">
                <a:solidFill>
                  <a:srgbClr val="FFC000"/>
                </a:solidFill>
                <a:effectLst>
                  <a:outerShdw blurRad="38100" dist="38100" dir="2700000" algn="tl">
                    <a:srgbClr val="000000">
                      <a:alpha val="43137"/>
                    </a:srgbClr>
                  </a:outerShdw>
                </a:effectLst>
              </a:rPr>
              <a:t>keeping score</a:t>
            </a:r>
            <a:r>
              <a:rPr lang="en-US" sz="2400" dirty="0">
                <a:solidFill>
                  <a:srgbClr val="FFC000"/>
                </a:solidFill>
              </a:rPr>
              <a:t>” </a:t>
            </a:r>
            <a:r>
              <a:rPr lang="en-US" sz="2400" dirty="0"/>
              <a:t>– and doing it ethically</a:t>
            </a:r>
          </a:p>
          <a:p>
            <a:endParaRPr lang="en-US" sz="2400" dirty="0"/>
          </a:p>
          <a:p>
            <a:r>
              <a:rPr lang="en-US" sz="2400" dirty="0"/>
              <a:t>But you </a:t>
            </a:r>
            <a:r>
              <a:rPr lang="en-US" sz="2400" dirty="0">
                <a:solidFill>
                  <a:srgbClr val="FFC000"/>
                </a:solidFill>
                <a:effectLst>
                  <a:outerShdw blurRad="38100" dist="38100" dir="2700000" algn="tl">
                    <a:srgbClr val="000000">
                      <a:alpha val="43137"/>
                    </a:srgbClr>
                  </a:outerShdw>
                </a:effectLst>
              </a:rPr>
              <a:t>also </a:t>
            </a:r>
            <a:r>
              <a:rPr lang="en-US" sz="2400" dirty="0"/>
              <a:t>need to focus on the finance side of your business</a:t>
            </a:r>
          </a:p>
          <a:p>
            <a:endParaRPr lang="en-US" sz="2400" dirty="0"/>
          </a:p>
          <a:p>
            <a:r>
              <a:rPr lang="en-US" sz="2400" dirty="0"/>
              <a:t>Finance is about </a:t>
            </a:r>
            <a:r>
              <a:rPr lang="en-US" sz="2400" dirty="0">
                <a:solidFill>
                  <a:srgbClr val="FFC000"/>
                </a:solidFill>
              </a:rPr>
              <a:t>“</a:t>
            </a:r>
            <a:r>
              <a:rPr lang="en-US" sz="2400" dirty="0">
                <a:solidFill>
                  <a:srgbClr val="FFC000"/>
                </a:solidFill>
                <a:effectLst>
                  <a:outerShdw blurRad="38100" dist="38100" dir="2700000" algn="tl">
                    <a:srgbClr val="000000">
                      <a:alpha val="43137"/>
                    </a:srgbClr>
                  </a:outerShdw>
                </a:effectLst>
              </a:rPr>
              <a:t>changing the score</a:t>
            </a:r>
            <a:r>
              <a:rPr lang="en-US" sz="2400" dirty="0">
                <a:solidFill>
                  <a:srgbClr val="FFC000"/>
                </a:solidFill>
              </a:rPr>
              <a:t>” </a:t>
            </a:r>
            <a:r>
              <a:rPr lang="en-US" sz="2400" dirty="0"/>
              <a:t>of even </a:t>
            </a:r>
            <a:r>
              <a:rPr lang="en-US" sz="2400" dirty="0">
                <a:solidFill>
                  <a:srgbClr val="FFC000"/>
                </a:solidFill>
              </a:rPr>
              <a:t>“</a:t>
            </a:r>
            <a:r>
              <a:rPr lang="en-US" sz="2400" dirty="0">
                <a:solidFill>
                  <a:srgbClr val="FFC000"/>
                </a:solidFill>
                <a:effectLst>
                  <a:outerShdw blurRad="38100" dist="38100" dir="2700000" algn="tl">
                    <a:srgbClr val="000000">
                      <a:alpha val="43137"/>
                    </a:srgbClr>
                  </a:outerShdw>
                </a:effectLst>
              </a:rPr>
              <a:t>changing the game</a:t>
            </a:r>
            <a:r>
              <a:rPr lang="en-US" sz="2400" dirty="0">
                <a:solidFill>
                  <a:srgbClr val="FFC000"/>
                </a:solidFill>
              </a:rPr>
              <a:t>”</a:t>
            </a:r>
          </a:p>
          <a:p>
            <a:pPr lvl="1"/>
            <a:r>
              <a:rPr lang="en-US" sz="2000" dirty="0"/>
              <a:t>Analyzing, interpreting, forecasting…telling a story with numbers</a:t>
            </a:r>
          </a:p>
          <a:p>
            <a:pPr lvl="1"/>
            <a:r>
              <a:rPr lang="en-US" sz="2000" dirty="0"/>
              <a:t>Strategy, tactics…planning, redirecting and pivoting</a:t>
            </a:r>
          </a:p>
          <a:p>
            <a:pPr lvl="1"/>
            <a:endParaRPr lang="en-US" sz="2000" dirty="0"/>
          </a:p>
          <a:p>
            <a:endParaRPr lang="en-US" sz="2400" dirty="0"/>
          </a:p>
          <a:p>
            <a:r>
              <a:rPr lang="en-US" sz="2400" dirty="0"/>
              <a:t>You’ll need some metrics &amp; scenario modeling to do that…</a:t>
            </a:r>
          </a:p>
        </p:txBody>
      </p:sp>
      <p:pic>
        <p:nvPicPr>
          <p:cNvPr id="5" name="Picture 4">
            <a:extLst>
              <a:ext uri="{FF2B5EF4-FFF2-40B4-BE49-F238E27FC236}">
                <a16:creationId xmlns:a16="http://schemas.microsoft.com/office/drawing/2014/main" id="{4FC888E4-0A2D-4ABD-805A-2B3DE180FECB}"/>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6" name="Isosceles Triangle 5">
            <a:extLst>
              <a:ext uri="{FF2B5EF4-FFF2-40B4-BE49-F238E27FC236}">
                <a16:creationId xmlns:a16="http://schemas.microsoft.com/office/drawing/2014/main" id="{043E2656-3A79-4CF1-8A0F-E2FE93209582}"/>
              </a:ext>
            </a:extLst>
          </p:cNvPr>
          <p:cNvSpPr/>
          <p:nvPr/>
        </p:nvSpPr>
        <p:spPr>
          <a:xfrm flipV="1">
            <a:off x="6090518" y="2091998"/>
            <a:ext cx="2100708" cy="2631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19D067E-83A4-4F19-865B-D5BE858043DD}"/>
              </a:ext>
            </a:extLst>
          </p:cNvPr>
          <p:cNvSpPr/>
          <p:nvPr/>
        </p:nvSpPr>
        <p:spPr>
          <a:xfrm flipV="1">
            <a:off x="6090518" y="2991332"/>
            <a:ext cx="2100708" cy="2631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67FFD4BC-6401-4410-99C5-B75B6D3D0285}"/>
              </a:ext>
            </a:extLst>
          </p:cNvPr>
          <p:cNvSpPr/>
          <p:nvPr/>
        </p:nvSpPr>
        <p:spPr>
          <a:xfrm flipV="1">
            <a:off x="6090518" y="5185519"/>
            <a:ext cx="2100708" cy="2631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0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C106-EDD7-4C7D-AEC3-E5F7414BA88F}"/>
              </a:ext>
            </a:extLst>
          </p:cNvPr>
          <p:cNvSpPr>
            <a:spLocks noGrp="1"/>
          </p:cNvSpPr>
          <p:nvPr>
            <p:ph type="title"/>
          </p:nvPr>
        </p:nvSpPr>
        <p:spPr/>
        <p:txBody>
          <a:bodyPr/>
          <a:lstStyle/>
          <a:p>
            <a:r>
              <a:rPr lang="en-US" dirty="0"/>
              <a:t>Why Financial Planning and Metrics matter…</a:t>
            </a:r>
          </a:p>
        </p:txBody>
      </p:sp>
      <p:sp>
        <p:nvSpPr>
          <p:cNvPr id="3" name="Content Placeholder 2">
            <a:extLst>
              <a:ext uri="{FF2B5EF4-FFF2-40B4-BE49-F238E27FC236}">
                <a16:creationId xmlns:a16="http://schemas.microsoft.com/office/drawing/2014/main" id="{D30B90B4-4D98-4430-B403-AB81D17E4D06}"/>
              </a:ext>
            </a:extLst>
          </p:cNvPr>
          <p:cNvSpPr>
            <a:spLocks noGrp="1"/>
          </p:cNvSpPr>
          <p:nvPr>
            <p:ph idx="1"/>
          </p:nvPr>
        </p:nvSpPr>
        <p:spPr/>
        <p:txBody>
          <a:bodyPr/>
          <a:lstStyle/>
          <a:p>
            <a:pPr marL="0" indent="0">
              <a:buNone/>
            </a:pPr>
            <a:r>
              <a:rPr lang="en-US" sz="3200" i="1" dirty="0">
                <a:solidFill>
                  <a:srgbClr val="FFC000"/>
                </a:solidFill>
                <a:effectLst>
                  <a:outerShdw blurRad="38100" dist="38100" dir="2700000" algn="tl">
                    <a:srgbClr val="000000">
                      <a:alpha val="43137"/>
                    </a:srgbClr>
                  </a:outerShdw>
                </a:effectLst>
              </a:rPr>
              <a:t>28% of small businesses that fail cite financial structure and/or knowledge of key business metrics as reason for failure</a:t>
            </a:r>
            <a:r>
              <a:rPr lang="en-US" sz="3200" i="1" dirty="0">
                <a:effectLst>
                  <a:outerShdw blurRad="38100" dist="38100" dir="2700000" algn="tl">
                    <a:srgbClr val="000000">
                      <a:alpha val="43137"/>
                    </a:srgbClr>
                  </a:outerShdw>
                </a:effectLst>
              </a:rPr>
              <a:t>.</a:t>
            </a:r>
            <a:r>
              <a:rPr lang="en-US" sz="3200" baseline="30000" dirty="0"/>
              <a:t>(1)</a:t>
            </a:r>
          </a:p>
          <a:p>
            <a:endParaRPr lang="en-US" sz="3200" dirty="0"/>
          </a:p>
          <a:p>
            <a:endParaRPr lang="en-US" dirty="0"/>
          </a:p>
        </p:txBody>
      </p:sp>
      <p:sp>
        <p:nvSpPr>
          <p:cNvPr id="4" name="TextBox 3">
            <a:extLst>
              <a:ext uri="{FF2B5EF4-FFF2-40B4-BE49-F238E27FC236}">
                <a16:creationId xmlns:a16="http://schemas.microsoft.com/office/drawing/2014/main" id="{AD4A4D75-D1AA-4E0B-9F30-4A9CA56FA3FA}"/>
              </a:ext>
            </a:extLst>
          </p:cNvPr>
          <p:cNvSpPr txBox="1"/>
          <p:nvPr/>
        </p:nvSpPr>
        <p:spPr>
          <a:xfrm>
            <a:off x="252919" y="6388689"/>
            <a:ext cx="3438762" cy="215444"/>
          </a:xfrm>
          <a:prstGeom prst="rect">
            <a:avLst/>
          </a:prstGeom>
          <a:noFill/>
        </p:spPr>
        <p:txBody>
          <a:bodyPr wrap="none" rtlCol="0">
            <a:spAutoFit/>
          </a:bodyPr>
          <a:lstStyle/>
          <a:p>
            <a:r>
              <a:rPr lang="en-US" sz="800" dirty="0"/>
              <a:t>1) “Building Your Small Business Accounting Team”, </a:t>
            </a:r>
            <a:r>
              <a:rPr lang="en-US" sz="800" dirty="0" err="1"/>
              <a:t>Zahorsky</a:t>
            </a:r>
            <a:r>
              <a:rPr lang="en-US" sz="800" dirty="0"/>
              <a:t>, March 8, 2018</a:t>
            </a:r>
          </a:p>
        </p:txBody>
      </p:sp>
      <p:sp>
        <p:nvSpPr>
          <p:cNvPr id="5" name="Slide Number Placeholder 4">
            <a:extLst>
              <a:ext uri="{FF2B5EF4-FFF2-40B4-BE49-F238E27FC236}">
                <a16:creationId xmlns:a16="http://schemas.microsoft.com/office/drawing/2014/main" id="{A5392171-F7C7-488B-89E4-6D4922DFF40E}"/>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6" name="Picture 5">
            <a:extLst>
              <a:ext uri="{FF2B5EF4-FFF2-40B4-BE49-F238E27FC236}">
                <a16:creationId xmlns:a16="http://schemas.microsoft.com/office/drawing/2014/main" id="{B38D2299-90D8-4E63-8718-85D3AED70240}"/>
              </a:ext>
            </a:extLst>
          </p:cNvPr>
          <p:cNvPicPr>
            <a:picLocks noChangeAspect="1"/>
          </p:cNvPicPr>
          <p:nvPr/>
        </p:nvPicPr>
        <p:blipFill>
          <a:blip r:embed="rId2"/>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36123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339C4-0C52-41C5-A632-BC26B0CD4187}"/>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2" name="Title 1">
            <a:extLst>
              <a:ext uri="{FF2B5EF4-FFF2-40B4-BE49-F238E27FC236}">
                <a16:creationId xmlns:a16="http://schemas.microsoft.com/office/drawing/2014/main" id="{A419F109-04A3-4B3F-9EB2-FACA83AB8962}"/>
              </a:ext>
            </a:extLst>
          </p:cNvPr>
          <p:cNvSpPr>
            <a:spLocks noGrp="1"/>
          </p:cNvSpPr>
          <p:nvPr>
            <p:ph type="title"/>
          </p:nvPr>
        </p:nvSpPr>
        <p:spPr>
          <a:xfrm>
            <a:off x="252919" y="1123837"/>
            <a:ext cx="2947482" cy="4601183"/>
          </a:xfrm>
        </p:spPr>
        <p:txBody>
          <a:bodyPr>
            <a:normAutofit/>
          </a:bodyPr>
          <a:lstStyle/>
          <a:p>
            <a:r>
              <a:rPr lang="en-US" dirty="0"/>
              <a:t>Building relevant skills: </a:t>
            </a:r>
            <a:r>
              <a:rPr lang="en-US" dirty="0">
                <a:solidFill>
                  <a:srgbClr val="FFC000"/>
                </a:solidFill>
                <a:effectLst>
                  <a:outerShdw blurRad="38100" dist="38100" dir="2700000" algn="tl">
                    <a:srgbClr val="000000">
                      <a:alpha val="43137"/>
                    </a:srgbClr>
                  </a:outerShdw>
                </a:effectLst>
              </a:rPr>
              <a:t>Financial Modeling &amp; Forecasting</a:t>
            </a:r>
          </a:p>
        </p:txBody>
      </p:sp>
      <p:graphicFrame>
        <p:nvGraphicFramePr>
          <p:cNvPr id="6" name="Content Placeholder 2">
            <a:extLst>
              <a:ext uri="{FF2B5EF4-FFF2-40B4-BE49-F238E27FC236}">
                <a16:creationId xmlns:a16="http://schemas.microsoft.com/office/drawing/2014/main" id="{5576AA16-9165-4D18-A4B8-AE651FEB4530}"/>
              </a:ext>
            </a:extLst>
          </p:cNvPr>
          <p:cNvGraphicFramePr>
            <a:graphicFrameLocks noGrp="1"/>
          </p:cNvGraphicFramePr>
          <p:nvPr>
            <p:ph idx="1"/>
            <p:extLst>
              <p:ext uri="{D42A27DB-BD31-4B8C-83A1-F6EECF244321}">
                <p14:modId xmlns:p14="http://schemas.microsoft.com/office/powerpoint/2010/main" val="2987760807"/>
              </p:ext>
            </p:extLst>
          </p:nvPr>
        </p:nvGraphicFramePr>
        <p:xfrm>
          <a:off x="3805267" y="755374"/>
          <a:ext cx="7616214" cy="5334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921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542ABCC9-FAFE-49FB-8F93-F0C95E06A3D3}"/>
                                            </p:graphicEl>
                                          </p:spTgt>
                                        </p:tgtEl>
                                        <p:attrNameLst>
                                          <p:attrName>style.visibility</p:attrName>
                                        </p:attrNameLst>
                                      </p:cBhvr>
                                      <p:to>
                                        <p:strVal val="visible"/>
                                      </p:to>
                                    </p:set>
                                    <p:anim calcmode="lin" valueType="num">
                                      <p:cBhvr additive="base">
                                        <p:cTn id="7" dur="500" fill="hold"/>
                                        <p:tgtEl>
                                          <p:spTgt spid="6">
                                            <p:graphicEl>
                                              <a:dgm id="{542ABCC9-FAFE-49FB-8F93-F0C95E06A3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542ABCC9-FAFE-49FB-8F93-F0C95E06A3D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7B01AE66-27DA-48B5-916D-C569CF216B23}"/>
                                            </p:graphicEl>
                                          </p:spTgt>
                                        </p:tgtEl>
                                        <p:attrNameLst>
                                          <p:attrName>style.visibility</p:attrName>
                                        </p:attrNameLst>
                                      </p:cBhvr>
                                      <p:to>
                                        <p:strVal val="visible"/>
                                      </p:to>
                                    </p:set>
                                    <p:anim calcmode="lin" valueType="num">
                                      <p:cBhvr additive="base">
                                        <p:cTn id="11" dur="500" fill="hold"/>
                                        <p:tgtEl>
                                          <p:spTgt spid="6">
                                            <p:graphicEl>
                                              <a:dgm id="{7B01AE66-27DA-48B5-916D-C569CF216B2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7B01AE66-27DA-48B5-916D-C569CF216B23}"/>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2306BB0A-0C1C-41CA-8758-015CEB23921D}"/>
                                            </p:graphicEl>
                                          </p:spTgt>
                                        </p:tgtEl>
                                        <p:attrNameLst>
                                          <p:attrName>style.visibility</p:attrName>
                                        </p:attrNameLst>
                                      </p:cBhvr>
                                      <p:to>
                                        <p:strVal val="visible"/>
                                      </p:to>
                                    </p:set>
                                    <p:anim calcmode="lin" valueType="num">
                                      <p:cBhvr additive="base">
                                        <p:cTn id="17" dur="500" fill="hold"/>
                                        <p:tgtEl>
                                          <p:spTgt spid="6">
                                            <p:graphicEl>
                                              <a:dgm id="{2306BB0A-0C1C-41CA-8758-015CEB23921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2306BB0A-0C1C-41CA-8758-015CEB23921D}"/>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graphicEl>
                                              <a:dgm id="{F72D8ACF-69BB-4EA1-85CB-A25995759EEF}"/>
                                            </p:graphicEl>
                                          </p:spTgt>
                                        </p:tgtEl>
                                        <p:attrNameLst>
                                          <p:attrName>style.visibility</p:attrName>
                                        </p:attrNameLst>
                                      </p:cBhvr>
                                      <p:to>
                                        <p:strVal val="visible"/>
                                      </p:to>
                                    </p:set>
                                    <p:anim calcmode="lin" valueType="num">
                                      <p:cBhvr additive="base">
                                        <p:cTn id="21" dur="500" fill="hold"/>
                                        <p:tgtEl>
                                          <p:spTgt spid="6">
                                            <p:graphicEl>
                                              <a:dgm id="{F72D8ACF-69BB-4EA1-85CB-A25995759EEF}"/>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F72D8ACF-69BB-4EA1-85CB-A25995759EEF}"/>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70A31CDD-3656-4AAB-AF8D-D359857C7559}"/>
                                            </p:graphicEl>
                                          </p:spTgt>
                                        </p:tgtEl>
                                        <p:attrNameLst>
                                          <p:attrName>style.visibility</p:attrName>
                                        </p:attrNameLst>
                                      </p:cBhvr>
                                      <p:to>
                                        <p:strVal val="visible"/>
                                      </p:to>
                                    </p:set>
                                    <p:anim calcmode="lin" valueType="num">
                                      <p:cBhvr additive="base">
                                        <p:cTn id="25" dur="500" fill="hold"/>
                                        <p:tgtEl>
                                          <p:spTgt spid="6">
                                            <p:graphicEl>
                                              <a:dgm id="{70A31CDD-3656-4AAB-AF8D-D359857C755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70A31CDD-3656-4AAB-AF8D-D359857C7559}"/>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graphicEl>
                                              <a:dgm id="{BEA109AF-0043-442A-AC87-858053DA967B}"/>
                                            </p:graphicEl>
                                          </p:spTgt>
                                        </p:tgtEl>
                                        <p:attrNameLst>
                                          <p:attrName>style.visibility</p:attrName>
                                        </p:attrNameLst>
                                      </p:cBhvr>
                                      <p:to>
                                        <p:strVal val="visible"/>
                                      </p:to>
                                    </p:set>
                                    <p:anim calcmode="lin" valueType="num">
                                      <p:cBhvr additive="base">
                                        <p:cTn id="29" dur="500" fill="hold"/>
                                        <p:tgtEl>
                                          <p:spTgt spid="6">
                                            <p:graphicEl>
                                              <a:dgm id="{BEA109AF-0043-442A-AC87-858053DA967B}"/>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graphicEl>
                                              <a:dgm id="{BEA109AF-0043-442A-AC87-858053DA967B}"/>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graphicEl>
                                              <a:dgm id="{666C4B24-4C0F-487F-923D-8AE870C0C7B2}"/>
                                            </p:graphicEl>
                                          </p:spTgt>
                                        </p:tgtEl>
                                        <p:attrNameLst>
                                          <p:attrName>style.visibility</p:attrName>
                                        </p:attrNameLst>
                                      </p:cBhvr>
                                      <p:to>
                                        <p:strVal val="visible"/>
                                      </p:to>
                                    </p:set>
                                    <p:anim calcmode="lin" valueType="num">
                                      <p:cBhvr additive="base">
                                        <p:cTn id="33" dur="500" fill="hold"/>
                                        <p:tgtEl>
                                          <p:spTgt spid="6">
                                            <p:graphicEl>
                                              <a:dgm id="{666C4B24-4C0F-487F-923D-8AE870C0C7B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graphicEl>
                                              <a:dgm id="{666C4B24-4C0F-487F-923D-8AE870C0C7B2}"/>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graphicEl>
                                              <a:dgm id="{E1F10E7B-B4DE-40A3-9D3C-A91B7E5B91CC}"/>
                                            </p:graphicEl>
                                          </p:spTgt>
                                        </p:tgtEl>
                                        <p:attrNameLst>
                                          <p:attrName>style.visibility</p:attrName>
                                        </p:attrNameLst>
                                      </p:cBhvr>
                                      <p:to>
                                        <p:strVal val="visible"/>
                                      </p:to>
                                    </p:set>
                                    <p:anim calcmode="lin" valueType="num">
                                      <p:cBhvr additive="base">
                                        <p:cTn id="37" dur="500" fill="hold"/>
                                        <p:tgtEl>
                                          <p:spTgt spid="6">
                                            <p:graphicEl>
                                              <a:dgm id="{E1F10E7B-B4DE-40A3-9D3C-A91B7E5B91C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E1F10E7B-B4DE-40A3-9D3C-A91B7E5B91C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B87E161-CC55-4F95-B7C2-C5B719A19F7C}"/>
              </a:ext>
            </a:extLst>
          </p:cNvPr>
          <p:cNvSpPr/>
          <p:nvPr/>
        </p:nvSpPr>
        <p:spPr>
          <a:xfrm>
            <a:off x="3453138" y="590669"/>
            <a:ext cx="7826355" cy="15358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274AE-CF45-4CB0-8F72-54CE19AFD712}"/>
              </a:ext>
            </a:extLst>
          </p:cNvPr>
          <p:cNvSpPr>
            <a:spLocks noGrp="1"/>
          </p:cNvSpPr>
          <p:nvPr>
            <p:ph type="title"/>
          </p:nvPr>
        </p:nvSpPr>
        <p:spPr/>
        <p:txBody>
          <a:bodyPr/>
          <a:lstStyle/>
          <a:p>
            <a:r>
              <a:rPr lang="en-US" dirty="0"/>
              <a:t>Why metrics matter?</a:t>
            </a:r>
          </a:p>
        </p:txBody>
      </p:sp>
      <p:sp>
        <p:nvSpPr>
          <p:cNvPr id="4" name="Slide Number Placeholder 3">
            <a:extLst>
              <a:ext uri="{FF2B5EF4-FFF2-40B4-BE49-F238E27FC236}">
                <a16:creationId xmlns:a16="http://schemas.microsoft.com/office/drawing/2014/main" id="{52AC00AD-E38B-4349-856C-8306423DCF86}"/>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5" name="Rectangle: Rounded Corners 4">
            <a:extLst>
              <a:ext uri="{FF2B5EF4-FFF2-40B4-BE49-F238E27FC236}">
                <a16:creationId xmlns:a16="http://schemas.microsoft.com/office/drawing/2014/main" id="{3338F9A9-56CE-4CD9-B996-FF597945EB04}"/>
              </a:ext>
            </a:extLst>
          </p:cNvPr>
          <p:cNvSpPr/>
          <p:nvPr/>
        </p:nvSpPr>
        <p:spPr>
          <a:xfrm>
            <a:off x="3669212" y="768289"/>
            <a:ext cx="2106506" cy="124629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story</a:t>
            </a:r>
          </a:p>
        </p:txBody>
      </p:sp>
      <p:sp>
        <p:nvSpPr>
          <p:cNvPr id="7" name="Rectangle: Rounded Corners 6">
            <a:extLst>
              <a:ext uri="{FF2B5EF4-FFF2-40B4-BE49-F238E27FC236}">
                <a16:creationId xmlns:a16="http://schemas.microsoft.com/office/drawing/2014/main" id="{3EE1D7A0-89F0-4A2D-8445-FB6EA43BEFAA}"/>
              </a:ext>
            </a:extLst>
          </p:cNvPr>
          <p:cNvSpPr/>
          <p:nvPr/>
        </p:nvSpPr>
        <p:spPr>
          <a:xfrm>
            <a:off x="6317617" y="758129"/>
            <a:ext cx="2106506" cy="124629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Business Metrics</a:t>
            </a:r>
          </a:p>
        </p:txBody>
      </p:sp>
      <p:sp>
        <p:nvSpPr>
          <p:cNvPr id="8" name="Rectangle: Rounded Corners 7">
            <a:extLst>
              <a:ext uri="{FF2B5EF4-FFF2-40B4-BE49-F238E27FC236}">
                <a16:creationId xmlns:a16="http://schemas.microsoft.com/office/drawing/2014/main" id="{628B5ABE-7938-4B94-954E-D57A3377C604}"/>
              </a:ext>
            </a:extLst>
          </p:cNvPr>
          <p:cNvSpPr/>
          <p:nvPr/>
        </p:nvSpPr>
        <p:spPr>
          <a:xfrm>
            <a:off x="8947574" y="758129"/>
            <a:ext cx="2106506" cy="12462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 Projection</a:t>
            </a:r>
          </a:p>
        </p:txBody>
      </p:sp>
      <p:sp>
        <p:nvSpPr>
          <p:cNvPr id="9" name="Rectangle: Rounded Corners 8">
            <a:extLst>
              <a:ext uri="{FF2B5EF4-FFF2-40B4-BE49-F238E27FC236}">
                <a16:creationId xmlns:a16="http://schemas.microsoft.com/office/drawing/2014/main" id="{E3D78527-5D56-43D9-8997-D2E9F718680D}"/>
              </a:ext>
            </a:extLst>
          </p:cNvPr>
          <p:cNvSpPr/>
          <p:nvPr/>
        </p:nvSpPr>
        <p:spPr>
          <a:xfrm>
            <a:off x="6308393" y="2499844"/>
            <a:ext cx="2106506" cy="124629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Revisit your Business Metrics</a:t>
            </a:r>
          </a:p>
        </p:txBody>
      </p:sp>
      <p:sp>
        <p:nvSpPr>
          <p:cNvPr id="10" name="Rectangle: Rounded Corners 9">
            <a:extLst>
              <a:ext uri="{FF2B5EF4-FFF2-40B4-BE49-F238E27FC236}">
                <a16:creationId xmlns:a16="http://schemas.microsoft.com/office/drawing/2014/main" id="{8CD974CA-4B90-4E27-B96A-89BA70E92AFB}"/>
              </a:ext>
            </a:extLst>
          </p:cNvPr>
          <p:cNvSpPr/>
          <p:nvPr/>
        </p:nvSpPr>
        <p:spPr>
          <a:xfrm>
            <a:off x="8947574" y="2499843"/>
            <a:ext cx="2106506" cy="12462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miss your forecast (+ or -)</a:t>
            </a:r>
          </a:p>
        </p:txBody>
      </p:sp>
      <p:sp>
        <p:nvSpPr>
          <p:cNvPr id="11" name="Rectangle: Rounded Corners 10">
            <a:extLst>
              <a:ext uri="{FF2B5EF4-FFF2-40B4-BE49-F238E27FC236}">
                <a16:creationId xmlns:a16="http://schemas.microsoft.com/office/drawing/2014/main" id="{055E46B1-0294-4650-9074-01A72FDF49E9}"/>
              </a:ext>
            </a:extLst>
          </p:cNvPr>
          <p:cNvSpPr/>
          <p:nvPr/>
        </p:nvSpPr>
        <p:spPr>
          <a:xfrm>
            <a:off x="3742299" y="4526622"/>
            <a:ext cx="2106506" cy="124629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Adjust your story based on what you learned from your metrics</a:t>
            </a:r>
          </a:p>
        </p:txBody>
      </p:sp>
      <p:sp>
        <p:nvSpPr>
          <p:cNvPr id="12" name="Rectangle: Rounded Corners 11">
            <a:extLst>
              <a:ext uri="{FF2B5EF4-FFF2-40B4-BE49-F238E27FC236}">
                <a16:creationId xmlns:a16="http://schemas.microsoft.com/office/drawing/2014/main" id="{43DA8C34-3704-4ADE-9342-FC10F85F4873}"/>
              </a:ext>
            </a:extLst>
          </p:cNvPr>
          <p:cNvSpPr/>
          <p:nvPr/>
        </p:nvSpPr>
        <p:spPr>
          <a:xfrm>
            <a:off x="6299170" y="4538817"/>
            <a:ext cx="2106506" cy="124629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business strategies to meet metrics</a:t>
            </a:r>
          </a:p>
        </p:txBody>
      </p:sp>
      <p:cxnSp>
        <p:nvCxnSpPr>
          <p:cNvPr id="14" name="Connector: Elbow 13">
            <a:extLst>
              <a:ext uri="{FF2B5EF4-FFF2-40B4-BE49-F238E27FC236}">
                <a16:creationId xmlns:a16="http://schemas.microsoft.com/office/drawing/2014/main" id="{6BBF6A10-B461-489F-8672-6B17584DC4A7}"/>
              </a:ext>
            </a:extLst>
          </p:cNvPr>
          <p:cNvCxnSpPr>
            <a:cxnSpLocks/>
            <a:stCxn id="5" idx="3"/>
          </p:cNvCxnSpPr>
          <p:nvPr/>
        </p:nvCxnSpPr>
        <p:spPr>
          <a:xfrm flipV="1">
            <a:off x="5775718" y="1382485"/>
            <a:ext cx="477415" cy="8951"/>
          </a:xfrm>
          <a:prstGeom prst="bentConnector3">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0E60A54-C9D3-43F1-B684-033E08807353}"/>
              </a:ext>
            </a:extLst>
          </p:cNvPr>
          <p:cNvCxnSpPr>
            <a:stCxn id="7" idx="3"/>
            <a:endCxn id="8" idx="1"/>
          </p:cNvCxnSpPr>
          <p:nvPr/>
        </p:nvCxnSpPr>
        <p:spPr>
          <a:xfrm>
            <a:off x="8424123" y="1381276"/>
            <a:ext cx="523451" cy="12700"/>
          </a:xfrm>
          <a:prstGeom prst="bentConnector3">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12C72E4-D2C0-48CA-9B8F-04712DC15B27}"/>
              </a:ext>
            </a:extLst>
          </p:cNvPr>
          <p:cNvCxnSpPr>
            <a:stCxn id="8" idx="2"/>
            <a:endCxn id="10" idx="0"/>
          </p:cNvCxnSpPr>
          <p:nvPr/>
        </p:nvCxnSpPr>
        <p:spPr>
          <a:xfrm rot="5400000">
            <a:off x="9753117" y="2252132"/>
            <a:ext cx="495421" cy="12700"/>
          </a:xfrm>
          <a:prstGeom prst="bentConnector3">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0C6E728-A0BF-40EA-BBFD-D8E09DA23BB4}"/>
              </a:ext>
            </a:extLst>
          </p:cNvPr>
          <p:cNvCxnSpPr>
            <a:cxnSpLocks/>
            <a:stCxn id="10" idx="1"/>
            <a:endCxn id="9" idx="3"/>
          </p:cNvCxnSpPr>
          <p:nvPr/>
        </p:nvCxnSpPr>
        <p:spPr>
          <a:xfrm rot="10800000" flipV="1">
            <a:off x="8414900" y="3122989"/>
            <a:ext cx="532675" cy="1"/>
          </a:xfrm>
          <a:prstGeom prst="bentConnector3">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B68CE5A-61ED-43BE-B7B6-17DDC7034767}"/>
              </a:ext>
            </a:extLst>
          </p:cNvPr>
          <p:cNvCxnSpPr>
            <a:cxnSpLocks/>
            <a:stCxn id="9" idx="1"/>
            <a:endCxn id="11" idx="0"/>
          </p:cNvCxnSpPr>
          <p:nvPr/>
        </p:nvCxnSpPr>
        <p:spPr>
          <a:xfrm rot="10800000" flipV="1">
            <a:off x="4795553" y="3122990"/>
            <a:ext cx="1512841" cy="1403631"/>
          </a:xfrm>
          <a:prstGeom prst="bentConnector2">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D0AD45BC-8ED0-4F39-B607-8C6FA943A0D8}"/>
              </a:ext>
            </a:extLst>
          </p:cNvPr>
          <p:cNvCxnSpPr>
            <a:stCxn id="9" idx="1"/>
            <a:endCxn id="12" idx="0"/>
          </p:cNvCxnSpPr>
          <p:nvPr/>
        </p:nvCxnSpPr>
        <p:spPr>
          <a:xfrm rot="10800000" flipH="1" flipV="1">
            <a:off x="6308393" y="3122991"/>
            <a:ext cx="1044030" cy="1415826"/>
          </a:xfrm>
          <a:prstGeom prst="bentConnector4">
            <a:avLst>
              <a:gd name="adj1" fmla="val -21896"/>
              <a:gd name="adj2" fmla="val 72006"/>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483F979-6744-4001-AFB2-EABBACE3CAE8}"/>
              </a:ext>
            </a:extLst>
          </p:cNvPr>
          <p:cNvSpPr txBox="1"/>
          <p:nvPr/>
        </p:nvSpPr>
        <p:spPr>
          <a:xfrm rot="16200000">
            <a:off x="5669870" y="4965101"/>
            <a:ext cx="808235" cy="369332"/>
          </a:xfrm>
          <a:prstGeom prst="rect">
            <a:avLst/>
          </a:prstGeom>
          <a:noFill/>
        </p:spPr>
        <p:txBody>
          <a:bodyPr wrap="none" rtlCol="0">
            <a:spAutoFit/>
          </a:bodyPr>
          <a:lstStyle/>
          <a:p>
            <a:r>
              <a:rPr lang="en-US" dirty="0"/>
              <a:t>and/or</a:t>
            </a:r>
          </a:p>
        </p:txBody>
      </p:sp>
      <p:cxnSp>
        <p:nvCxnSpPr>
          <p:cNvPr id="32" name="Connector: Elbow 31">
            <a:extLst>
              <a:ext uri="{FF2B5EF4-FFF2-40B4-BE49-F238E27FC236}">
                <a16:creationId xmlns:a16="http://schemas.microsoft.com/office/drawing/2014/main" id="{00046EE2-34F3-4C15-BD08-DD68783F8BA5}"/>
              </a:ext>
            </a:extLst>
          </p:cNvPr>
          <p:cNvCxnSpPr>
            <a:stCxn id="7" idx="2"/>
            <a:endCxn id="5" idx="2"/>
          </p:cNvCxnSpPr>
          <p:nvPr/>
        </p:nvCxnSpPr>
        <p:spPr>
          <a:xfrm rot="5400000">
            <a:off x="6041588" y="685300"/>
            <a:ext cx="10160" cy="2648405"/>
          </a:xfrm>
          <a:prstGeom prst="bentConnector3">
            <a:avLst>
              <a:gd name="adj1" fmla="val 2350000"/>
            </a:avLst>
          </a:prstGeom>
          <a:ln w="25400">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66E3C686-E961-4DF8-BE81-B0C5278955E0}"/>
              </a:ext>
            </a:extLst>
          </p:cNvPr>
          <p:cNvSpPr/>
          <p:nvPr/>
        </p:nvSpPr>
        <p:spPr>
          <a:xfrm>
            <a:off x="8865263" y="4538817"/>
            <a:ext cx="2106506" cy="12462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miss your forecast (+ or -)</a:t>
            </a:r>
          </a:p>
        </p:txBody>
      </p:sp>
      <p:cxnSp>
        <p:nvCxnSpPr>
          <p:cNvPr id="41" name="Straight Arrow Connector 40">
            <a:extLst>
              <a:ext uri="{FF2B5EF4-FFF2-40B4-BE49-F238E27FC236}">
                <a16:creationId xmlns:a16="http://schemas.microsoft.com/office/drawing/2014/main" id="{8B44B305-9793-4097-AE08-4FE980D1F300}"/>
              </a:ext>
            </a:extLst>
          </p:cNvPr>
          <p:cNvCxnSpPr>
            <a:stCxn id="12" idx="3"/>
            <a:endCxn id="39" idx="1"/>
          </p:cNvCxnSpPr>
          <p:nvPr/>
        </p:nvCxnSpPr>
        <p:spPr>
          <a:xfrm>
            <a:off x="8405676" y="5161964"/>
            <a:ext cx="459587"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B955EA6A-9F67-4182-B83C-D2A568BEBF2D}"/>
              </a:ext>
            </a:extLst>
          </p:cNvPr>
          <p:cNvSpPr/>
          <p:nvPr/>
        </p:nvSpPr>
        <p:spPr>
          <a:xfrm>
            <a:off x="3513699" y="657493"/>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p>
        </p:txBody>
      </p:sp>
      <p:sp>
        <p:nvSpPr>
          <p:cNvPr id="43" name="Oval 42">
            <a:extLst>
              <a:ext uri="{FF2B5EF4-FFF2-40B4-BE49-F238E27FC236}">
                <a16:creationId xmlns:a16="http://schemas.microsoft.com/office/drawing/2014/main" id="{F3098DB8-F61A-4342-AC0F-AEE1A98F59F8}"/>
              </a:ext>
            </a:extLst>
          </p:cNvPr>
          <p:cNvSpPr/>
          <p:nvPr/>
        </p:nvSpPr>
        <p:spPr>
          <a:xfrm>
            <a:off x="6116094" y="655029"/>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p>
        </p:txBody>
      </p:sp>
      <p:sp>
        <p:nvSpPr>
          <p:cNvPr id="44" name="Oval 43">
            <a:extLst>
              <a:ext uri="{FF2B5EF4-FFF2-40B4-BE49-F238E27FC236}">
                <a16:creationId xmlns:a16="http://schemas.microsoft.com/office/drawing/2014/main" id="{F6CC761A-14DB-402F-AA80-17EF18B3A41E}"/>
              </a:ext>
            </a:extLst>
          </p:cNvPr>
          <p:cNvSpPr/>
          <p:nvPr/>
        </p:nvSpPr>
        <p:spPr>
          <a:xfrm>
            <a:off x="8737422" y="684112"/>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p>
        </p:txBody>
      </p:sp>
      <p:sp>
        <p:nvSpPr>
          <p:cNvPr id="45" name="Oval 44">
            <a:extLst>
              <a:ext uri="{FF2B5EF4-FFF2-40B4-BE49-F238E27FC236}">
                <a16:creationId xmlns:a16="http://schemas.microsoft.com/office/drawing/2014/main" id="{218673CF-5EE1-4C8D-8DD0-0A5CA36B57EB}"/>
              </a:ext>
            </a:extLst>
          </p:cNvPr>
          <p:cNvSpPr/>
          <p:nvPr/>
        </p:nvSpPr>
        <p:spPr>
          <a:xfrm>
            <a:off x="8736374" y="2352603"/>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p>
        </p:txBody>
      </p:sp>
      <p:sp>
        <p:nvSpPr>
          <p:cNvPr id="46" name="Oval 45">
            <a:extLst>
              <a:ext uri="{FF2B5EF4-FFF2-40B4-BE49-F238E27FC236}">
                <a16:creationId xmlns:a16="http://schemas.microsoft.com/office/drawing/2014/main" id="{63122C7A-B4B1-4E68-8746-BB56126D3B8F}"/>
              </a:ext>
            </a:extLst>
          </p:cNvPr>
          <p:cNvSpPr/>
          <p:nvPr/>
        </p:nvSpPr>
        <p:spPr>
          <a:xfrm>
            <a:off x="6116094" y="2339902"/>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a:t>
            </a:r>
          </a:p>
        </p:txBody>
      </p:sp>
      <p:sp>
        <p:nvSpPr>
          <p:cNvPr id="47" name="Oval 46">
            <a:extLst>
              <a:ext uri="{FF2B5EF4-FFF2-40B4-BE49-F238E27FC236}">
                <a16:creationId xmlns:a16="http://schemas.microsoft.com/office/drawing/2014/main" id="{E33970D5-3458-48EF-9E0E-22788695B2DE}"/>
              </a:ext>
            </a:extLst>
          </p:cNvPr>
          <p:cNvSpPr/>
          <p:nvPr/>
        </p:nvSpPr>
        <p:spPr>
          <a:xfrm>
            <a:off x="3522923" y="4335182"/>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6</a:t>
            </a:r>
          </a:p>
        </p:txBody>
      </p:sp>
      <p:sp>
        <p:nvSpPr>
          <p:cNvPr id="50" name="Oval 49">
            <a:extLst>
              <a:ext uri="{FF2B5EF4-FFF2-40B4-BE49-F238E27FC236}">
                <a16:creationId xmlns:a16="http://schemas.microsoft.com/office/drawing/2014/main" id="{190AA5DE-7AD2-4B3F-B24F-0B6EAF4BFC35}"/>
              </a:ext>
            </a:extLst>
          </p:cNvPr>
          <p:cNvSpPr/>
          <p:nvPr/>
        </p:nvSpPr>
        <p:spPr>
          <a:xfrm>
            <a:off x="6089016" y="4421283"/>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6</a:t>
            </a:r>
          </a:p>
        </p:txBody>
      </p:sp>
      <p:sp>
        <p:nvSpPr>
          <p:cNvPr id="51" name="Oval 50">
            <a:extLst>
              <a:ext uri="{FF2B5EF4-FFF2-40B4-BE49-F238E27FC236}">
                <a16:creationId xmlns:a16="http://schemas.microsoft.com/office/drawing/2014/main" id="{44B7D5BB-E2C3-4B96-829C-9D660B34131C}"/>
              </a:ext>
            </a:extLst>
          </p:cNvPr>
          <p:cNvSpPr/>
          <p:nvPr/>
        </p:nvSpPr>
        <p:spPr>
          <a:xfrm>
            <a:off x="8729713" y="4426694"/>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7</a:t>
            </a:r>
          </a:p>
        </p:txBody>
      </p:sp>
      <p:pic>
        <p:nvPicPr>
          <p:cNvPr id="52" name="Picture 51">
            <a:extLst>
              <a:ext uri="{FF2B5EF4-FFF2-40B4-BE49-F238E27FC236}">
                <a16:creationId xmlns:a16="http://schemas.microsoft.com/office/drawing/2014/main" id="{AB0AC2E1-A33C-4A21-952A-DA650C6A046F}"/>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3" name="TextBox 2">
            <a:extLst>
              <a:ext uri="{FF2B5EF4-FFF2-40B4-BE49-F238E27FC236}">
                <a16:creationId xmlns:a16="http://schemas.microsoft.com/office/drawing/2014/main" id="{189102CF-63C3-4744-A4FE-89A4A161F492}"/>
              </a:ext>
            </a:extLst>
          </p:cNvPr>
          <p:cNvSpPr txBox="1"/>
          <p:nvPr/>
        </p:nvSpPr>
        <p:spPr>
          <a:xfrm>
            <a:off x="7644611" y="5930389"/>
            <a:ext cx="3197560" cy="369332"/>
          </a:xfrm>
          <a:prstGeom prst="rect">
            <a:avLst/>
          </a:prstGeom>
          <a:noFill/>
        </p:spPr>
        <p:txBody>
          <a:bodyPr wrap="square" rtlCol="0">
            <a:spAutoFit/>
          </a:bodyPr>
          <a:lstStyle/>
          <a:p>
            <a:pPr algn="r"/>
            <a:r>
              <a:rPr lang="en-US" dirty="0"/>
              <a:t>“Rinse and repeat”</a:t>
            </a:r>
          </a:p>
        </p:txBody>
      </p:sp>
    </p:spTree>
    <p:extLst>
      <p:ext uri="{BB962C8B-B14F-4D97-AF65-F5344CB8AC3E}">
        <p14:creationId xmlns:p14="http://schemas.microsoft.com/office/powerpoint/2010/main" val="371881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9489-6CE1-4576-B2CC-07B666C58A05}"/>
              </a:ext>
            </a:extLst>
          </p:cNvPr>
          <p:cNvSpPr>
            <a:spLocks noGrp="1"/>
          </p:cNvSpPr>
          <p:nvPr>
            <p:ph type="title"/>
          </p:nvPr>
        </p:nvSpPr>
        <p:spPr/>
        <p:txBody>
          <a:bodyPr/>
          <a:lstStyle/>
          <a:p>
            <a:r>
              <a:rPr lang="en-US" dirty="0"/>
              <a:t>The mechanics of developing a financial projection</a:t>
            </a:r>
          </a:p>
        </p:txBody>
      </p:sp>
      <p:graphicFrame>
        <p:nvGraphicFramePr>
          <p:cNvPr id="7" name="Diagram 6">
            <a:extLst>
              <a:ext uri="{FF2B5EF4-FFF2-40B4-BE49-F238E27FC236}">
                <a16:creationId xmlns:a16="http://schemas.microsoft.com/office/drawing/2014/main" id="{16C75F87-3458-4A44-9B8A-7ED1D3DE8FCF}"/>
              </a:ext>
            </a:extLst>
          </p:cNvPr>
          <p:cNvGraphicFramePr/>
          <p:nvPr>
            <p:extLst>
              <p:ext uri="{D42A27DB-BD31-4B8C-83A1-F6EECF244321}">
                <p14:modId xmlns:p14="http://schemas.microsoft.com/office/powerpoint/2010/main" val="3633171050"/>
              </p:ext>
            </p:extLst>
          </p:nvPr>
        </p:nvGraphicFramePr>
        <p:xfrm>
          <a:off x="3049346" y="7150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0750842-8883-48B1-A602-DE1EED66F729}"/>
              </a:ext>
            </a:extLst>
          </p:cNvPr>
          <p:cNvSpPr txBox="1"/>
          <p:nvPr/>
        </p:nvSpPr>
        <p:spPr>
          <a:xfrm>
            <a:off x="42389" y="6515857"/>
            <a:ext cx="2699778" cy="215444"/>
          </a:xfrm>
          <a:prstGeom prst="rect">
            <a:avLst/>
          </a:prstGeom>
          <a:noFill/>
        </p:spPr>
        <p:txBody>
          <a:bodyPr wrap="none" rtlCol="0">
            <a:spAutoFit/>
          </a:bodyPr>
          <a:lstStyle/>
          <a:p>
            <a:r>
              <a:rPr lang="en-US" sz="800" dirty="0"/>
              <a:t>Adapted from: Entrepreneurship: The Practice And Mindset</a:t>
            </a:r>
          </a:p>
        </p:txBody>
      </p:sp>
      <p:pic>
        <p:nvPicPr>
          <p:cNvPr id="5" name="Picture 4">
            <a:extLst>
              <a:ext uri="{FF2B5EF4-FFF2-40B4-BE49-F238E27FC236}">
                <a16:creationId xmlns:a16="http://schemas.microsoft.com/office/drawing/2014/main" id="{42BE46BB-50ED-4F2A-8ABB-F93B31509C63}"/>
              </a:ext>
            </a:extLst>
          </p:cNvPr>
          <p:cNvPicPr>
            <a:picLocks noChangeAspect="1"/>
          </p:cNvPicPr>
          <p:nvPr/>
        </p:nvPicPr>
        <p:blipFill>
          <a:blip r:embed="rId8"/>
          <a:stretch>
            <a:fillRect/>
          </a:stretch>
        </p:blipFill>
        <p:spPr>
          <a:xfrm>
            <a:off x="10915118" y="6226486"/>
            <a:ext cx="1015863" cy="457200"/>
          </a:xfrm>
          <a:prstGeom prst="rect">
            <a:avLst/>
          </a:prstGeom>
        </p:spPr>
      </p:pic>
      <p:sp>
        <p:nvSpPr>
          <p:cNvPr id="3" name="Slide Number Placeholder 2">
            <a:extLst>
              <a:ext uri="{FF2B5EF4-FFF2-40B4-BE49-F238E27FC236}">
                <a16:creationId xmlns:a16="http://schemas.microsoft.com/office/drawing/2014/main" id="{908AE03D-B151-419D-BB5F-A85431B8DF63}"/>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295444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BBDB-5E0D-46B5-922B-0C8B5A09D5D2}"/>
              </a:ext>
            </a:extLst>
          </p:cNvPr>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Research</a:t>
            </a:r>
            <a:r>
              <a:rPr lang="en-US" dirty="0"/>
              <a:t>: Defining the market and market growth</a:t>
            </a:r>
          </a:p>
        </p:txBody>
      </p:sp>
      <p:sp>
        <p:nvSpPr>
          <p:cNvPr id="3" name="Content Placeholder 2">
            <a:extLst>
              <a:ext uri="{FF2B5EF4-FFF2-40B4-BE49-F238E27FC236}">
                <a16:creationId xmlns:a16="http://schemas.microsoft.com/office/drawing/2014/main" id="{94A6BF5A-7EE3-49B1-9616-504CF5143230}"/>
              </a:ext>
            </a:extLst>
          </p:cNvPr>
          <p:cNvSpPr>
            <a:spLocks noGrp="1"/>
          </p:cNvSpPr>
          <p:nvPr>
            <p:ph idx="1"/>
          </p:nvPr>
        </p:nvSpPr>
        <p:spPr/>
        <p:txBody>
          <a:bodyPr>
            <a:normAutofit/>
          </a:bodyPr>
          <a:lstStyle/>
          <a:p>
            <a:r>
              <a:rPr lang="en-US" sz="2400" u="sng" dirty="0"/>
              <a:t>Defining (primary and secondary research)</a:t>
            </a:r>
          </a:p>
          <a:p>
            <a:pPr lvl="1"/>
            <a:r>
              <a:rPr lang="en-US" sz="2000" dirty="0"/>
              <a:t>Primary research (boots on the ground, interviews…)</a:t>
            </a:r>
          </a:p>
          <a:p>
            <a:pPr lvl="1"/>
            <a:r>
              <a:rPr lang="en-US" sz="2000" dirty="0"/>
              <a:t>Secondary research (reading, navigating the web…)</a:t>
            </a:r>
          </a:p>
          <a:p>
            <a:pPr lvl="1"/>
            <a:r>
              <a:rPr lang="en-US" sz="2000" dirty="0"/>
              <a:t>Pitfalls of primary research…why secondary is important</a:t>
            </a:r>
          </a:p>
          <a:p>
            <a:r>
              <a:rPr lang="en-US" sz="2400" dirty="0"/>
              <a:t>Selling pathway = Consumer or business or both? (B2C? B2B?)</a:t>
            </a:r>
          </a:p>
          <a:p>
            <a:r>
              <a:rPr lang="en-US" sz="2400" u="sng" dirty="0"/>
              <a:t>Importance of segmenting</a:t>
            </a:r>
          </a:p>
          <a:p>
            <a:pPr lvl="1"/>
            <a:r>
              <a:rPr lang="en-US" sz="2000" dirty="0"/>
              <a:t>What portion of the market can you serve?</a:t>
            </a:r>
          </a:p>
          <a:p>
            <a:pPr lvl="1"/>
            <a:r>
              <a:rPr lang="en-US" sz="2000" dirty="0"/>
              <a:t>How are segments growing/declining?</a:t>
            </a:r>
          </a:p>
          <a:p>
            <a:pPr lvl="1"/>
            <a:r>
              <a:rPr lang="en-US" sz="2000" dirty="0"/>
              <a:t>How are habits and practices changing?</a:t>
            </a:r>
          </a:p>
          <a:p>
            <a:r>
              <a:rPr lang="en-US" sz="2400" u="sng" dirty="0"/>
              <a:t>Using “proxy markets” where data is scarce</a:t>
            </a:r>
          </a:p>
          <a:p>
            <a:pPr lvl="1"/>
            <a:r>
              <a:rPr lang="en-US" sz="2000" dirty="0"/>
              <a:t>Tire market example: What if data on tires weren’t available…how would you estimate?</a:t>
            </a:r>
          </a:p>
        </p:txBody>
      </p:sp>
      <p:sp>
        <p:nvSpPr>
          <p:cNvPr id="6" name="TextBox 5">
            <a:extLst>
              <a:ext uri="{FF2B5EF4-FFF2-40B4-BE49-F238E27FC236}">
                <a16:creationId xmlns:a16="http://schemas.microsoft.com/office/drawing/2014/main" id="{AA43D499-7AEF-4E20-886E-0DB44516735E}"/>
              </a:ext>
            </a:extLst>
          </p:cNvPr>
          <p:cNvSpPr txBox="1"/>
          <p:nvPr/>
        </p:nvSpPr>
        <p:spPr>
          <a:xfrm>
            <a:off x="42389" y="6515857"/>
            <a:ext cx="2699778" cy="215444"/>
          </a:xfrm>
          <a:prstGeom prst="rect">
            <a:avLst/>
          </a:prstGeom>
          <a:noFill/>
        </p:spPr>
        <p:txBody>
          <a:bodyPr wrap="none" rtlCol="0">
            <a:spAutoFit/>
          </a:bodyPr>
          <a:lstStyle/>
          <a:p>
            <a:r>
              <a:rPr lang="en-US" sz="800" dirty="0"/>
              <a:t>Adapted from: Entrepreneurship: The Practice And Mindset</a:t>
            </a:r>
          </a:p>
        </p:txBody>
      </p:sp>
      <p:pic>
        <p:nvPicPr>
          <p:cNvPr id="5" name="Picture 4">
            <a:extLst>
              <a:ext uri="{FF2B5EF4-FFF2-40B4-BE49-F238E27FC236}">
                <a16:creationId xmlns:a16="http://schemas.microsoft.com/office/drawing/2014/main" id="{80345C6A-8A0F-4AC2-A498-E30A2381EEF3}"/>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4" name="Slide Number Placeholder 3">
            <a:extLst>
              <a:ext uri="{FF2B5EF4-FFF2-40B4-BE49-F238E27FC236}">
                <a16:creationId xmlns:a16="http://schemas.microsoft.com/office/drawing/2014/main" id="{D6088080-0C24-410A-B81D-DAD0DED10464}"/>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03263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3B85-7448-4BB0-99FA-C762A22D5A09}"/>
              </a:ext>
            </a:extLst>
          </p:cNvPr>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Research</a:t>
            </a:r>
            <a:r>
              <a:rPr lang="en-US" dirty="0"/>
              <a:t>: Know your industry</a:t>
            </a:r>
          </a:p>
        </p:txBody>
      </p:sp>
      <p:sp>
        <p:nvSpPr>
          <p:cNvPr id="3" name="Content Placeholder 2">
            <a:extLst>
              <a:ext uri="{FF2B5EF4-FFF2-40B4-BE49-F238E27FC236}">
                <a16:creationId xmlns:a16="http://schemas.microsoft.com/office/drawing/2014/main" id="{7E160F1C-B145-4D18-ACAA-36E76A9A1F05}"/>
              </a:ext>
            </a:extLst>
          </p:cNvPr>
          <p:cNvSpPr>
            <a:spLocks noGrp="1"/>
          </p:cNvSpPr>
          <p:nvPr>
            <p:ph idx="1"/>
          </p:nvPr>
        </p:nvSpPr>
        <p:spPr/>
        <p:txBody>
          <a:bodyPr>
            <a:normAutofit lnSpcReduction="10000"/>
          </a:bodyPr>
          <a:lstStyle/>
          <a:p>
            <a:r>
              <a:rPr lang="en-US" sz="2400" u="sng" dirty="0"/>
              <a:t>How is profit made today</a:t>
            </a:r>
            <a:r>
              <a:rPr lang="en-US" sz="2400" dirty="0"/>
              <a:t>?</a:t>
            </a:r>
          </a:p>
          <a:p>
            <a:pPr lvl="1"/>
            <a:r>
              <a:rPr lang="en-US" sz="2000" dirty="0"/>
              <a:t>Grocery example</a:t>
            </a:r>
          </a:p>
          <a:p>
            <a:r>
              <a:rPr lang="en-US" sz="2400" u="sng" dirty="0"/>
              <a:t>What are the “logistics” or constraints of my industry</a:t>
            </a:r>
            <a:r>
              <a:rPr lang="en-US" sz="2400" dirty="0"/>
              <a:t>?</a:t>
            </a:r>
          </a:p>
          <a:p>
            <a:pPr lvl="1"/>
            <a:r>
              <a:rPr lang="en-US" sz="2000" dirty="0"/>
              <a:t>Can someone in this process hold my idea hostage?</a:t>
            </a:r>
          </a:p>
          <a:p>
            <a:pPr lvl="1"/>
            <a:r>
              <a:rPr lang="en-US" sz="2000" dirty="0"/>
              <a:t>Can the current infrastructure handle my idea?</a:t>
            </a:r>
          </a:p>
          <a:p>
            <a:r>
              <a:rPr lang="en-US" sz="2400" u="sng" dirty="0"/>
              <a:t>What’s the industry lifecycle</a:t>
            </a:r>
            <a:r>
              <a:rPr lang="en-US" sz="2400" dirty="0"/>
              <a:t>?</a:t>
            </a:r>
          </a:p>
          <a:p>
            <a:pPr lvl="1"/>
            <a:r>
              <a:rPr lang="en-US" sz="2000" dirty="0"/>
              <a:t>Do I need to prepare for planned obsolescence?</a:t>
            </a:r>
          </a:p>
          <a:p>
            <a:r>
              <a:rPr lang="en-US" sz="2400" dirty="0"/>
              <a:t>Are there seasonal or cyclical patterns I need to worry about?</a:t>
            </a:r>
          </a:p>
          <a:p>
            <a:r>
              <a:rPr lang="en-US" sz="2400" dirty="0"/>
              <a:t>What happens after the sale?  What do customers expect?</a:t>
            </a:r>
          </a:p>
          <a:p>
            <a:r>
              <a:rPr lang="en-US" sz="2400" dirty="0"/>
              <a:t>If others have tried and failed, what tripped them up?</a:t>
            </a:r>
          </a:p>
          <a:p>
            <a:r>
              <a:rPr lang="en-US" sz="2400" dirty="0"/>
              <a:t>Can I tease out the relevant metrics that matter?</a:t>
            </a:r>
          </a:p>
        </p:txBody>
      </p:sp>
      <p:pic>
        <p:nvPicPr>
          <p:cNvPr id="4" name="Picture 3">
            <a:extLst>
              <a:ext uri="{FF2B5EF4-FFF2-40B4-BE49-F238E27FC236}">
                <a16:creationId xmlns:a16="http://schemas.microsoft.com/office/drawing/2014/main" id="{6FABB319-7300-423B-B6D9-2B76A0BD84D7}"/>
              </a:ext>
            </a:extLst>
          </p:cNvPr>
          <p:cNvPicPr>
            <a:picLocks noChangeAspect="1"/>
          </p:cNvPicPr>
          <p:nvPr/>
        </p:nvPicPr>
        <p:blipFill>
          <a:blip r:embed="rId2"/>
          <a:stretch>
            <a:fillRect/>
          </a:stretch>
        </p:blipFill>
        <p:spPr>
          <a:xfrm>
            <a:off x="10915118" y="6226486"/>
            <a:ext cx="1015863" cy="457200"/>
          </a:xfrm>
          <a:prstGeom prst="rect">
            <a:avLst/>
          </a:prstGeom>
        </p:spPr>
      </p:pic>
      <p:sp>
        <p:nvSpPr>
          <p:cNvPr id="5" name="Slide Number Placeholder 4">
            <a:extLst>
              <a:ext uri="{FF2B5EF4-FFF2-40B4-BE49-F238E27FC236}">
                <a16:creationId xmlns:a16="http://schemas.microsoft.com/office/drawing/2014/main" id="{CD71F053-98E8-4B2A-A4B9-93EBA559529C}"/>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26891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5ED8-BCED-4F6E-8561-DED0F4401B25}"/>
              </a:ext>
            </a:extLst>
          </p:cNvPr>
          <p:cNvSpPr>
            <a:spLocks noGrp="1"/>
          </p:cNvSpPr>
          <p:nvPr>
            <p:ph type="title"/>
          </p:nvPr>
        </p:nvSpPr>
        <p:spPr/>
        <p:txBody>
          <a:bodyPr/>
          <a:lstStyle/>
          <a:p>
            <a:r>
              <a:rPr lang="en-US" dirty="0"/>
              <a:t>We have an advanced washing machine</a:t>
            </a:r>
          </a:p>
        </p:txBody>
      </p:sp>
      <p:sp>
        <p:nvSpPr>
          <p:cNvPr id="3" name="Content Placeholder 2">
            <a:extLst>
              <a:ext uri="{FF2B5EF4-FFF2-40B4-BE49-F238E27FC236}">
                <a16:creationId xmlns:a16="http://schemas.microsoft.com/office/drawing/2014/main" id="{89B6FCBC-A12D-4711-8B1F-0EDA8A490FBB}"/>
              </a:ext>
            </a:extLst>
          </p:cNvPr>
          <p:cNvSpPr>
            <a:spLocks noGrp="1"/>
          </p:cNvSpPr>
          <p:nvPr>
            <p:ph idx="1"/>
          </p:nvPr>
        </p:nvSpPr>
        <p:spPr/>
        <p:txBody>
          <a:bodyPr>
            <a:normAutofit/>
          </a:bodyPr>
          <a:lstStyle/>
          <a:p>
            <a:r>
              <a:rPr lang="en-US" i="1" u="sng" dirty="0"/>
              <a:t>You’ve just developed an advanced washing </a:t>
            </a:r>
            <a:r>
              <a:rPr lang="en-US" dirty="0"/>
              <a:t>machine that can take any mix of clothing at once and wash 1 lb clothes in 30 seconds.</a:t>
            </a:r>
          </a:p>
          <a:p>
            <a:r>
              <a:rPr lang="en-US" i="1" u="sng" dirty="0"/>
              <a:t>Your technology is so advanced </a:t>
            </a:r>
            <a:r>
              <a:rPr lang="en-US" dirty="0"/>
              <a:t>that you’ve been able to prove that the clothes practically never wear out after being washed 100’s of times.</a:t>
            </a:r>
          </a:p>
          <a:p>
            <a:r>
              <a:rPr lang="en-US" dirty="0"/>
              <a:t>However, the tech and the soap are currently </a:t>
            </a:r>
            <a:r>
              <a:rPr lang="en-US" u="sng" dirty="0"/>
              <a:t>too</a:t>
            </a:r>
            <a:r>
              <a:rPr lang="en-US" dirty="0"/>
              <a:t> expensive for in-home or on-premise use.</a:t>
            </a:r>
          </a:p>
          <a:p>
            <a:r>
              <a:rPr lang="en-US" i="1" u="sng" dirty="0"/>
              <a:t>** We’ve figured out how to build it</a:t>
            </a:r>
            <a:r>
              <a:rPr lang="en-US" dirty="0"/>
              <a:t>, but our only solution to monetize this tech is to reinvigorate the laundromat market and convince households and hotels to bring their clothes to you.</a:t>
            </a:r>
          </a:p>
          <a:p>
            <a:pPr lvl="1"/>
            <a:r>
              <a:rPr lang="en-US" dirty="0"/>
              <a:t>We’ve done some consumer research and found that this would appeal to parents with kids if the service was same day and located on a frequented route.</a:t>
            </a:r>
          </a:p>
          <a:p>
            <a:pPr lvl="1"/>
            <a:r>
              <a:rPr lang="en-US" dirty="0"/>
              <a:t>Businesses (like hotels) have told us they’d be willing to send their employees in the mornings and evenings to pick-up and drop-off large loads.</a:t>
            </a:r>
          </a:p>
        </p:txBody>
      </p:sp>
      <p:pic>
        <p:nvPicPr>
          <p:cNvPr id="4" name="Picture 3">
            <a:extLst>
              <a:ext uri="{FF2B5EF4-FFF2-40B4-BE49-F238E27FC236}">
                <a16:creationId xmlns:a16="http://schemas.microsoft.com/office/drawing/2014/main" id="{3535D5DB-9F2B-437A-978E-02946C47B351}"/>
              </a:ext>
            </a:extLst>
          </p:cNvPr>
          <p:cNvPicPr>
            <a:picLocks noChangeAspect="1"/>
          </p:cNvPicPr>
          <p:nvPr/>
        </p:nvPicPr>
        <p:blipFill>
          <a:blip r:embed="rId3"/>
          <a:stretch>
            <a:fillRect/>
          </a:stretch>
        </p:blipFill>
        <p:spPr>
          <a:xfrm>
            <a:off x="2413165" y="4450080"/>
            <a:ext cx="1027617" cy="1640054"/>
          </a:xfrm>
          <a:prstGeom prst="rect">
            <a:avLst/>
          </a:prstGeom>
        </p:spPr>
      </p:pic>
      <p:pic>
        <p:nvPicPr>
          <p:cNvPr id="5" name="Picture 4">
            <a:extLst>
              <a:ext uri="{FF2B5EF4-FFF2-40B4-BE49-F238E27FC236}">
                <a16:creationId xmlns:a16="http://schemas.microsoft.com/office/drawing/2014/main" id="{C1DAFEAE-E27D-4711-B8E9-DAB2BDA01AF7}"/>
              </a:ext>
            </a:extLst>
          </p:cNvPr>
          <p:cNvPicPr>
            <a:picLocks noChangeAspect="1"/>
          </p:cNvPicPr>
          <p:nvPr/>
        </p:nvPicPr>
        <p:blipFill>
          <a:blip r:embed="rId4"/>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362114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5FBC6-3286-424B-89AE-6611A0B894BC}"/>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2" name="Title 1">
            <a:extLst>
              <a:ext uri="{FF2B5EF4-FFF2-40B4-BE49-F238E27FC236}">
                <a16:creationId xmlns:a16="http://schemas.microsoft.com/office/drawing/2014/main" id="{936B6ADF-90D2-4725-A875-5CEF035084BC}"/>
              </a:ext>
            </a:extLst>
          </p:cNvPr>
          <p:cNvSpPr>
            <a:spLocks noGrp="1"/>
          </p:cNvSpPr>
          <p:nvPr>
            <p:ph type="title"/>
          </p:nvPr>
        </p:nvSpPr>
        <p:spPr>
          <a:xfrm>
            <a:off x="252919" y="1123837"/>
            <a:ext cx="2947482" cy="4601183"/>
          </a:xfrm>
        </p:spPr>
        <p:txBody>
          <a:bodyPr>
            <a:normAutofit/>
          </a:bodyPr>
          <a:lstStyle/>
          <a:p>
            <a:r>
              <a:rPr lang="en-US" dirty="0"/>
              <a:t>Agenda:</a:t>
            </a:r>
          </a:p>
        </p:txBody>
      </p:sp>
      <p:sp>
        <p:nvSpPr>
          <p:cNvPr id="3" name="Content Placeholder 2">
            <a:extLst>
              <a:ext uri="{FF2B5EF4-FFF2-40B4-BE49-F238E27FC236}">
                <a16:creationId xmlns:a16="http://schemas.microsoft.com/office/drawing/2014/main" id="{40972E95-48CA-4EAB-BFA3-5201A041B9A3}"/>
              </a:ext>
            </a:extLst>
          </p:cNvPr>
          <p:cNvSpPr>
            <a:spLocks noGrp="1"/>
          </p:cNvSpPr>
          <p:nvPr>
            <p:ph idx="1"/>
          </p:nvPr>
        </p:nvSpPr>
        <p:spPr/>
        <p:txBody>
          <a:bodyPr>
            <a:normAutofit/>
          </a:bodyPr>
          <a:lstStyle/>
          <a:p>
            <a:pPr marL="0" indent="0">
              <a:buNone/>
            </a:pPr>
            <a:r>
              <a:rPr lang="en-US" sz="2400" b="1" u="sng" dirty="0">
                <a:solidFill>
                  <a:srgbClr val="FFC000"/>
                </a:solidFill>
              </a:rPr>
              <a:t>Time = 1:15 (Dave/Tom)</a:t>
            </a:r>
          </a:p>
          <a:p>
            <a:r>
              <a:rPr lang="en-US" sz="2400" dirty="0"/>
              <a:t>Simplifying accounting &amp; accounting statements</a:t>
            </a:r>
          </a:p>
          <a:p>
            <a:r>
              <a:rPr lang="en-US" sz="2400" dirty="0"/>
              <a:t>Identifying your business metrics</a:t>
            </a:r>
          </a:p>
          <a:p>
            <a:pPr lvl="1"/>
            <a:r>
              <a:rPr lang="en-US" sz="2000" dirty="0"/>
              <a:t>Washing Machine</a:t>
            </a:r>
          </a:p>
          <a:p>
            <a:pPr lvl="1"/>
            <a:r>
              <a:rPr lang="en-US" sz="2000" dirty="0"/>
              <a:t>Industry examples</a:t>
            </a:r>
          </a:p>
          <a:p>
            <a:r>
              <a:rPr lang="en-US" sz="2400" dirty="0"/>
              <a:t>Developing financial projections using your metrics</a:t>
            </a:r>
          </a:p>
          <a:p>
            <a:pPr lvl="1"/>
            <a:r>
              <a:rPr lang="en-US" sz="2000" dirty="0"/>
              <a:t>Developing scenarios</a:t>
            </a:r>
          </a:p>
          <a:p>
            <a:r>
              <a:rPr lang="en-US" sz="2400" dirty="0"/>
              <a:t>Valuations and scenarios</a:t>
            </a:r>
          </a:p>
          <a:p>
            <a:pPr marL="0" indent="0">
              <a:buNone/>
            </a:pPr>
            <a:r>
              <a:rPr lang="en-US" sz="2400" b="1" u="sng" dirty="0">
                <a:solidFill>
                  <a:srgbClr val="FFC000"/>
                </a:solidFill>
              </a:rPr>
              <a:t>Time = 0:45 (Chad)</a:t>
            </a:r>
          </a:p>
          <a:p>
            <a:r>
              <a:rPr lang="en-US" sz="2400" dirty="0"/>
              <a:t>How your financials will evolve as a startup</a:t>
            </a:r>
          </a:p>
        </p:txBody>
      </p:sp>
      <p:sp>
        <p:nvSpPr>
          <p:cNvPr id="5" name="Slide Number Placeholder 4">
            <a:extLst>
              <a:ext uri="{FF2B5EF4-FFF2-40B4-BE49-F238E27FC236}">
                <a16:creationId xmlns:a16="http://schemas.microsoft.com/office/drawing/2014/main" id="{1877514B-9211-47E2-94BE-D5F59F59D785}"/>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44861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28A9-9DE0-46D8-94F3-6B1882BF2246}"/>
              </a:ext>
            </a:extLst>
          </p:cNvPr>
          <p:cNvSpPr>
            <a:spLocks noGrp="1"/>
          </p:cNvSpPr>
          <p:nvPr>
            <p:ph type="title"/>
          </p:nvPr>
        </p:nvSpPr>
        <p:spPr/>
        <p:txBody>
          <a:bodyPr/>
          <a:lstStyle/>
          <a:p>
            <a:r>
              <a:rPr lang="en-US" dirty="0"/>
              <a:t>Step One: </a:t>
            </a:r>
            <a:r>
              <a:rPr lang="en-US" dirty="0">
                <a:solidFill>
                  <a:srgbClr val="002060"/>
                </a:solidFill>
              </a:rPr>
              <a:t>Identifying drivers</a:t>
            </a:r>
          </a:p>
        </p:txBody>
      </p:sp>
      <p:sp>
        <p:nvSpPr>
          <p:cNvPr id="3" name="Content Placeholder 2">
            <a:extLst>
              <a:ext uri="{FF2B5EF4-FFF2-40B4-BE49-F238E27FC236}">
                <a16:creationId xmlns:a16="http://schemas.microsoft.com/office/drawing/2014/main" id="{76764B65-4A70-43BD-80EA-3C6FCC499911}"/>
              </a:ext>
            </a:extLst>
          </p:cNvPr>
          <p:cNvSpPr>
            <a:spLocks noGrp="1"/>
          </p:cNvSpPr>
          <p:nvPr>
            <p:ph idx="1"/>
          </p:nvPr>
        </p:nvSpPr>
        <p:spPr/>
        <p:txBody>
          <a:bodyPr>
            <a:normAutofit lnSpcReduction="10000"/>
          </a:bodyPr>
          <a:lstStyle/>
          <a:p>
            <a:r>
              <a:rPr lang="en-US" dirty="0">
                <a:solidFill>
                  <a:srgbClr val="FFC000"/>
                </a:solidFill>
                <a:effectLst>
                  <a:outerShdw blurRad="38100" dist="38100" dir="2700000" algn="tl">
                    <a:srgbClr val="000000">
                      <a:alpha val="43137"/>
                    </a:srgbClr>
                  </a:outerShdw>
                </a:effectLst>
              </a:rPr>
              <a:t>What else do we know about our machine?</a:t>
            </a:r>
          </a:p>
          <a:p>
            <a:pPr lvl="1"/>
            <a:r>
              <a:rPr lang="en-US" dirty="0"/>
              <a:t>It can hold 50lbs of clothes in a single wash</a:t>
            </a:r>
          </a:p>
          <a:p>
            <a:pPr lvl="1"/>
            <a:r>
              <a:rPr lang="en-US" dirty="0"/>
              <a:t>It requires no softener, just the detergent we developed</a:t>
            </a:r>
          </a:p>
          <a:p>
            <a:pPr lvl="1"/>
            <a:r>
              <a:rPr lang="en-US" dirty="0"/>
              <a:t>It can handle 1,000 loads before it needs preventive maintenance</a:t>
            </a:r>
          </a:p>
          <a:p>
            <a:r>
              <a:rPr lang="en-US" dirty="0">
                <a:solidFill>
                  <a:srgbClr val="FFC000"/>
                </a:solidFill>
                <a:effectLst>
                  <a:outerShdw blurRad="38100" dist="38100" dir="2700000" algn="tl">
                    <a:srgbClr val="000000">
                      <a:alpha val="43137"/>
                    </a:srgbClr>
                  </a:outerShdw>
                </a:effectLst>
              </a:rPr>
              <a:t>What details did the parents give us?</a:t>
            </a:r>
          </a:p>
          <a:p>
            <a:pPr lvl="1"/>
            <a:r>
              <a:rPr lang="en-US" dirty="0"/>
              <a:t>They liked that they didn’t have to separate clothes before they gave them to us.</a:t>
            </a:r>
          </a:p>
          <a:p>
            <a:pPr lvl="1"/>
            <a:r>
              <a:rPr lang="en-US" dirty="0"/>
              <a:t>They liked that this could become a “1hr photo” like option</a:t>
            </a:r>
          </a:p>
          <a:p>
            <a:pPr lvl="1"/>
            <a:r>
              <a:rPr lang="en-US" dirty="0"/>
              <a:t>Similar to milk or diapers, they are very aware of what they spend on laundry detergent and how many loads that will last.</a:t>
            </a:r>
          </a:p>
          <a:p>
            <a:r>
              <a:rPr lang="en-US" dirty="0">
                <a:solidFill>
                  <a:srgbClr val="FFC000"/>
                </a:solidFill>
                <a:effectLst>
                  <a:outerShdw blurRad="38100" dist="38100" dir="2700000" algn="tl">
                    <a:srgbClr val="000000">
                      <a:alpha val="43137"/>
                    </a:srgbClr>
                  </a:outerShdw>
                </a:effectLst>
              </a:rPr>
              <a:t>What details did the businesses give us?</a:t>
            </a:r>
          </a:p>
          <a:p>
            <a:pPr lvl="1"/>
            <a:r>
              <a:rPr lang="en-US" dirty="0"/>
              <a:t>They just want to pick up their bulk loads early in the morning and drop them off in the later afternoon.</a:t>
            </a:r>
          </a:p>
          <a:p>
            <a:pPr lvl="1"/>
            <a:r>
              <a:rPr lang="en-US" dirty="0"/>
              <a:t>They track how much they spend on pounds of laundry and push consumers to make the “green choice”</a:t>
            </a:r>
          </a:p>
          <a:p>
            <a:pPr lvl="1"/>
            <a:r>
              <a:rPr lang="en-US" dirty="0"/>
              <a:t>Laundry is one of their biggest expenses, behind only labor and lease expenses</a:t>
            </a:r>
          </a:p>
        </p:txBody>
      </p:sp>
      <p:pic>
        <p:nvPicPr>
          <p:cNvPr id="20" name="Picture 19">
            <a:extLst>
              <a:ext uri="{FF2B5EF4-FFF2-40B4-BE49-F238E27FC236}">
                <a16:creationId xmlns:a16="http://schemas.microsoft.com/office/drawing/2014/main" id="{34860290-F024-4CCD-9524-FB2F61059EA1}"/>
              </a:ext>
            </a:extLst>
          </p:cNvPr>
          <p:cNvPicPr>
            <a:picLocks noChangeAspect="1"/>
          </p:cNvPicPr>
          <p:nvPr/>
        </p:nvPicPr>
        <p:blipFill>
          <a:blip r:embed="rId3"/>
          <a:stretch>
            <a:fillRect/>
          </a:stretch>
        </p:blipFill>
        <p:spPr>
          <a:xfrm>
            <a:off x="10915118" y="6226486"/>
            <a:ext cx="1015863" cy="457200"/>
          </a:xfrm>
          <a:prstGeom prst="rect">
            <a:avLst/>
          </a:prstGeom>
        </p:spPr>
      </p:pic>
      <p:pic>
        <p:nvPicPr>
          <p:cNvPr id="21" name="Picture 20">
            <a:extLst>
              <a:ext uri="{FF2B5EF4-FFF2-40B4-BE49-F238E27FC236}">
                <a16:creationId xmlns:a16="http://schemas.microsoft.com/office/drawing/2014/main" id="{496D3215-D11E-4D3B-BC4B-5004B5CC3B9D}"/>
              </a:ext>
            </a:extLst>
          </p:cNvPr>
          <p:cNvPicPr>
            <a:picLocks noChangeAspect="1"/>
          </p:cNvPicPr>
          <p:nvPr/>
        </p:nvPicPr>
        <p:blipFill>
          <a:blip r:embed="rId4"/>
          <a:stretch>
            <a:fillRect/>
          </a:stretch>
        </p:blipFill>
        <p:spPr>
          <a:xfrm>
            <a:off x="2413165" y="4450080"/>
            <a:ext cx="1027617" cy="1640054"/>
          </a:xfrm>
          <a:prstGeom prst="rect">
            <a:avLst/>
          </a:prstGeom>
        </p:spPr>
      </p:pic>
      <p:sp>
        <p:nvSpPr>
          <p:cNvPr id="5" name="TextBox 4">
            <a:extLst>
              <a:ext uri="{FF2B5EF4-FFF2-40B4-BE49-F238E27FC236}">
                <a16:creationId xmlns:a16="http://schemas.microsoft.com/office/drawing/2014/main" id="{D15AAFE5-990B-44B1-A6D3-BF32FF3063BD}"/>
              </a:ext>
            </a:extLst>
          </p:cNvPr>
          <p:cNvSpPr txBox="1"/>
          <p:nvPr/>
        </p:nvSpPr>
        <p:spPr>
          <a:xfrm>
            <a:off x="4997405" y="6085754"/>
            <a:ext cx="4851328" cy="369332"/>
          </a:xfrm>
          <a:prstGeom prst="rect">
            <a:avLst/>
          </a:prstGeom>
          <a:noFill/>
        </p:spPr>
        <p:txBody>
          <a:bodyPr wrap="none" rtlCol="0">
            <a:spAutoFit/>
          </a:bodyPr>
          <a:lstStyle/>
          <a:p>
            <a:r>
              <a:rPr lang="en-US" i="1" dirty="0"/>
              <a:t>Q: What kind of metrics can we glean from this list?</a:t>
            </a:r>
          </a:p>
        </p:txBody>
      </p:sp>
    </p:spTree>
    <p:extLst>
      <p:ext uri="{BB962C8B-B14F-4D97-AF65-F5344CB8AC3E}">
        <p14:creationId xmlns:p14="http://schemas.microsoft.com/office/powerpoint/2010/main" val="220551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47FB-49C9-4D16-85A9-71F518E40E1D}"/>
              </a:ext>
            </a:extLst>
          </p:cNvPr>
          <p:cNvSpPr>
            <a:spLocks noGrp="1"/>
          </p:cNvSpPr>
          <p:nvPr>
            <p:ph type="title"/>
          </p:nvPr>
        </p:nvSpPr>
        <p:spPr/>
        <p:txBody>
          <a:bodyPr/>
          <a:lstStyle/>
          <a:p>
            <a:r>
              <a:rPr lang="en-US" dirty="0">
                <a:solidFill>
                  <a:srgbClr val="FFC000"/>
                </a:solidFill>
              </a:rPr>
              <a:t>Build </a:t>
            </a:r>
            <a:r>
              <a:rPr lang="en-US" dirty="0" err="1">
                <a:solidFill>
                  <a:srgbClr val="FFC000"/>
                </a:solidFill>
              </a:rPr>
              <a:t>Assumptions:</a:t>
            </a:r>
            <a:r>
              <a:rPr lang="en-US" dirty="0" err="1"/>
              <a:t>Our</a:t>
            </a:r>
            <a:r>
              <a:rPr lang="en-US" dirty="0"/>
              <a:t> new washing machine drivers</a:t>
            </a:r>
          </a:p>
        </p:txBody>
      </p:sp>
      <p:sp>
        <p:nvSpPr>
          <p:cNvPr id="4" name="TextBox 3">
            <a:extLst>
              <a:ext uri="{FF2B5EF4-FFF2-40B4-BE49-F238E27FC236}">
                <a16:creationId xmlns:a16="http://schemas.microsoft.com/office/drawing/2014/main" id="{5293ECD9-0A46-43BF-AC85-7BE4639B8122}"/>
              </a:ext>
            </a:extLst>
          </p:cNvPr>
          <p:cNvSpPr txBox="1"/>
          <p:nvPr/>
        </p:nvSpPr>
        <p:spPr>
          <a:xfrm>
            <a:off x="7755201" y="2941319"/>
            <a:ext cx="1544334" cy="369332"/>
          </a:xfrm>
          <a:prstGeom prst="rect">
            <a:avLst/>
          </a:prstGeom>
          <a:noFill/>
        </p:spPr>
        <p:txBody>
          <a:bodyPr wrap="none" rtlCol="0">
            <a:spAutoFit/>
          </a:bodyPr>
          <a:lstStyle/>
          <a:p>
            <a:r>
              <a:rPr lang="en-US" dirty="0"/>
              <a:t>Avg. Lbs/Load</a:t>
            </a:r>
          </a:p>
        </p:txBody>
      </p:sp>
      <p:sp>
        <p:nvSpPr>
          <p:cNvPr id="5" name="TextBox 4">
            <a:extLst>
              <a:ext uri="{FF2B5EF4-FFF2-40B4-BE49-F238E27FC236}">
                <a16:creationId xmlns:a16="http://schemas.microsoft.com/office/drawing/2014/main" id="{C8DA3375-E42B-458A-8264-6ABE36390E8C}"/>
              </a:ext>
            </a:extLst>
          </p:cNvPr>
          <p:cNvSpPr txBox="1"/>
          <p:nvPr/>
        </p:nvSpPr>
        <p:spPr>
          <a:xfrm>
            <a:off x="9072735" y="1379889"/>
            <a:ext cx="1207382" cy="369332"/>
          </a:xfrm>
          <a:prstGeom prst="rect">
            <a:avLst/>
          </a:prstGeom>
          <a:noFill/>
        </p:spPr>
        <p:txBody>
          <a:bodyPr wrap="none" rtlCol="0">
            <a:spAutoFit/>
          </a:bodyPr>
          <a:lstStyle/>
          <a:p>
            <a:r>
              <a:rPr lang="en-US" dirty="0"/>
              <a:t>Price/Load</a:t>
            </a:r>
          </a:p>
        </p:txBody>
      </p:sp>
      <p:sp>
        <p:nvSpPr>
          <p:cNvPr id="6" name="TextBox 5">
            <a:extLst>
              <a:ext uri="{FF2B5EF4-FFF2-40B4-BE49-F238E27FC236}">
                <a16:creationId xmlns:a16="http://schemas.microsoft.com/office/drawing/2014/main" id="{1E24B622-2973-4F3A-81E0-5D1F9E298D5B}"/>
              </a:ext>
            </a:extLst>
          </p:cNvPr>
          <p:cNvSpPr txBox="1"/>
          <p:nvPr/>
        </p:nvSpPr>
        <p:spPr>
          <a:xfrm>
            <a:off x="4094675" y="2941319"/>
            <a:ext cx="1164101" cy="369332"/>
          </a:xfrm>
          <a:prstGeom prst="rect">
            <a:avLst/>
          </a:prstGeom>
          <a:noFill/>
        </p:spPr>
        <p:txBody>
          <a:bodyPr wrap="none" rtlCol="0">
            <a:spAutoFit/>
          </a:bodyPr>
          <a:lstStyle/>
          <a:p>
            <a:r>
              <a:rPr lang="en-US" dirty="0"/>
              <a:t>Hours/day</a:t>
            </a:r>
          </a:p>
        </p:txBody>
      </p:sp>
      <p:sp>
        <p:nvSpPr>
          <p:cNvPr id="7" name="TextBox 6">
            <a:extLst>
              <a:ext uri="{FF2B5EF4-FFF2-40B4-BE49-F238E27FC236}">
                <a16:creationId xmlns:a16="http://schemas.microsoft.com/office/drawing/2014/main" id="{23E95CB9-D549-42CE-B1F1-82BC543F6413}"/>
              </a:ext>
            </a:extLst>
          </p:cNvPr>
          <p:cNvSpPr txBox="1"/>
          <p:nvPr/>
        </p:nvSpPr>
        <p:spPr>
          <a:xfrm>
            <a:off x="5714878" y="2941319"/>
            <a:ext cx="1741759" cy="369332"/>
          </a:xfrm>
          <a:prstGeom prst="rect">
            <a:avLst/>
          </a:prstGeom>
          <a:noFill/>
        </p:spPr>
        <p:txBody>
          <a:bodyPr wrap="none" rtlCol="0">
            <a:spAutoFit/>
          </a:bodyPr>
          <a:lstStyle/>
          <a:p>
            <a:r>
              <a:rPr lang="en-US" dirty="0"/>
              <a:t>Avg Time/Load*</a:t>
            </a:r>
          </a:p>
        </p:txBody>
      </p:sp>
      <p:sp>
        <p:nvSpPr>
          <p:cNvPr id="8" name="TextBox 7">
            <a:extLst>
              <a:ext uri="{FF2B5EF4-FFF2-40B4-BE49-F238E27FC236}">
                <a16:creationId xmlns:a16="http://schemas.microsoft.com/office/drawing/2014/main" id="{FE039F80-2445-4D4F-9308-383941C957FE}"/>
              </a:ext>
            </a:extLst>
          </p:cNvPr>
          <p:cNvSpPr txBox="1"/>
          <p:nvPr/>
        </p:nvSpPr>
        <p:spPr>
          <a:xfrm>
            <a:off x="10020362" y="2941319"/>
            <a:ext cx="1337226" cy="369332"/>
          </a:xfrm>
          <a:prstGeom prst="rect">
            <a:avLst/>
          </a:prstGeom>
          <a:noFill/>
        </p:spPr>
        <p:txBody>
          <a:bodyPr wrap="none" rtlCol="0">
            <a:spAutoFit/>
          </a:bodyPr>
          <a:lstStyle/>
          <a:p>
            <a:r>
              <a:rPr lang="en-US" dirty="0"/>
              <a:t>Price/pound</a:t>
            </a:r>
          </a:p>
        </p:txBody>
      </p:sp>
      <p:sp>
        <p:nvSpPr>
          <p:cNvPr id="9" name="TextBox 8">
            <a:extLst>
              <a:ext uri="{FF2B5EF4-FFF2-40B4-BE49-F238E27FC236}">
                <a16:creationId xmlns:a16="http://schemas.microsoft.com/office/drawing/2014/main" id="{47D7A4BF-A7F7-400B-BEB6-A8B190C2EE9D}"/>
              </a:ext>
            </a:extLst>
          </p:cNvPr>
          <p:cNvSpPr txBox="1"/>
          <p:nvPr/>
        </p:nvSpPr>
        <p:spPr>
          <a:xfrm>
            <a:off x="4952156" y="2116982"/>
            <a:ext cx="1293944" cy="369332"/>
          </a:xfrm>
          <a:prstGeom prst="rect">
            <a:avLst/>
          </a:prstGeom>
          <a:noFill/>
        </p:spPr>
        <p:txBody>
          <a:bodyPr wrap="none" rtlCol="0">
            <a:spAutoFit/>
          </a:bodyPr>
          <a:lstStyle/>
          <a:p>
            <a:r>
              <a:rPr lang="en-US" dirty="0"/>
              <a:t>Loads/day*</a:t>
            </a:r>
          </a:p>
        </p:txBody>
      </p:sp>
      <p:sp>
        <p:nvSpPr>
          <p:cNvPr id="10" name="TextBox 9">
            <a:extLst>
              <a:ext uri="{FF2B5EF4-FFF2-40B4-BE49-F238E27FC236}">
                <a16:creationId xmlns:a16="http://schemas.microsoft.com/office/drawing/2014/main" id="{23001158-9ECA-48B8-B476-586AFA6CD7FB}"/>
              </a:ext>
            </a:extLst>
          </p:cNvPr>
          <p:cNvSpPr txBox="1"/>
          <p:nvPr/>
        </p:nvSpPr>
        <p:spPr>
          <a:xfrm>
            <a:off x="7223103" y="244326"/>
            <a:ext cx="851515" cy="369332"/>
          </a:xfrm>
          <a:prstGeom prst="rect">
            <a:avLst/>
          </a:prstGeom>
          <a:noFill/>
        </p:spPr>
        <p:txBody>
          <a:bodyPr wrap="none" rtlCol="0">
            <a:spAutoFit/>
          </a:bodyPr>
          <a:lstStyle/>
          <a:p>
            <a:r>
              <a:rPr lang="en-US" dirty="0"/>
              <a:t>Sales $</a:t>
            </a:r>
          </a:p>
        </p:txBody>
      </p:sp>
      <p:cxnSp>
        <p:nvCxnSpPr>
          <p:cNvPr id="14" name="Connector: Elbow 13">
            <a:extLst>
              <a:ext uri="{FF2B5EF4-FFF2-40B4-BE49-F238E27FC236}">
                <a16:creationId xmlns:a16="http://schemas.microsoft.com/office/drawing/2014/main" id="{37981BA0-D16A-4E6F-96B2-9C851D51CC95}"/>
              </a:ext>
            </a:extLst>
          </p:cNvPr>
          <p:cNvCxnSpPr>
            <a:stCxn id="10" idx="2"/>
            <a:endCxn id="5" idx="0"/>
          </p:cNvCxnSpPr>
          <p:nvPr/>
        </p:nvCxnSpPr>
        <p:spPr>
          <a:xfrm rot="16200000" flipH="1">
            <a:off x="8279528" y="-17010"/>
            <a:ext cx="766231" cy="2027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77B28D7-17B2-4378-A52A-A0B59236358E}"/>
              </a:ext>
            </a:extLst>
          </p:cNvPr>
          <p:cNvCxnSpPr>
            <a:stCxn id="9" idx="2"/>
            <a:endCxn id="6" idx="0"/>
          </p:cNvCxnSpPr>
          <p:nvPr/>
        </p:nvCxnSpPr>
        <p:spPr>
          <a:xfrm rot="5400000">
            <a:off x="4910425" y="2252615"/>
            <a:ext cx="455005" cy="9224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022FB5FE-24EA-4309-AF18-65A26C8D560B}"/>
              </a:ext>
            </a:extLst>
          </p:cNvPr>
          <p:cNvCxnSpPr>
            <a:stCxn id="9" idx="2"/>
            <a:endCxn id="7" idx="0"/>
          </p:cNvCxnSpPr>
          <p:nvPr/>
        </p:nvCxnSpPr>
        <p:spPr>
          <a:xfrm rot="16200000" flipH="1">
            <a:off x="5864941" y="2220501"/>
            <a:ext cx="455005" cy="9866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E72E13E-7AC0-4F3E-BB51-0A78C5877055}"/>
              </a:ext>
            </a:extLst>
          </p:cNvPr>
          <p:cNvCxnSpPr>
            <a:stCxn id="5" idx="2"/>
            <a:endCxn id="4" idx="0"/>
          </p:cNvCxnSpPr>
          <p:nvPr/>
        </p:nvCxnSpPr>
        <p:spPr>
          <a:xfrm rot="5400000">
            <a:off x="8505848" y="1770741"/>
            <a:ext cx="1192098" cy="11490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E27E23A2-B6FF-4A1E-A183-A7D1E958CE3B}"/>
              </a:ext>
            </a:extLst>
          </p:cNvPr>
          <p:cNvCxnSpPr>
            <a:stCxn id="5" idx="2"/>
            <a:endCxn id="8" idx="0"/>
          </p:cNvCxnSpPr>
          <p:nvPr/>
        </p:nvCxnSpPr>
        <p:spPr>
          <a:xfrm rot="16200000" flipH="1">
            <a:off x="9586651" y="1838995"/>
            <a:ext cx="1192098" cy="10125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5514693-C323-42B4-B10A-DE098525513D}"/>
              </a:ext>
            </a:extLst>
          </p:cNvPr>
          <p:cNvSpPr txBox="1"/>
          <p:nvPr/>
        </p:nvSpPr>
        <p:spPr>
          <a:xfrm>
            <a:off x="10020362" y="3592741"/>
            <a:ext cx="1154483" cy="1169551"/>
          </a:xfrm>
          <a:prstGeom prst="rect">
            <a:avLst/>
          </a:prstGeom>
          <a:noFill/>
        </p:spPr>
        <p:txBody>
          <a:bodyPr wrap="none" rtlCol="0">
            <a:spAutoFit/>
          </a:bodyPr>
          <a:lstStyle/>
          <a:p>
            <a:r>
              <a:rPr lang="en-US" sz="1400" dirty="0"/>
              <a:t>Detergent</a:t>
            </a:r>
          </a:p>
          <a:p>
            <a:r>
              <a:rPr lang="en-US" sz="1400" dirty="0"/>
              <a:t>Electricity</a:t>
            </a:r>
          </a:p>
          <a:p>
            <a:r>
              <a:rPr lang="en-US" sz="1400" dirty="0"/>
              <a:t>Water</a:t>
            </a:r>
          </a:p>
          <a:p>
            <a:r>
              <a:rPr lang="en-US" sz="1400" dirty="0"/>
              <a:t>Maintenance</a:t>
            </a:r>
          </a:p>
          <a:p>
            <a:r>
              <a:rPr lang="en-US" sz="1400" dirty="0"/>
              <a:t>Margin/Load</a:t>
            </a:r>
          </a:p>
        </p:txBody>
      </p:sp>
      <p:sp>
        <p:nvSpPr>
          <p:cNvPr id="24" name="TextBox 23">
            <a:extLst>
              <a:ext uri="{FF2B5EF4-FFF2-40B4-BE49-F238E27FC236}">
                <a16:creationId xmlns:a16="http://schemas.microsoft.com/office/drawing/2014/main" id="{F2ECFF6A-9E89-4756-9E3F-334B0C8E505C}"/>
              </a:ext>
            </a:extLst>
          </p:cNvPr>
          <p:cNvSpPr txBox="1"/>
          <p:nvPr/>
        </p:nvSpPr>
        <p:spPr>
          <a:xfrm>
            <a:off x="4104294" y="3592741"/>
            <a:ext cx="928459" cy="523220"/>
          </a:xfrm>
          <a:prstGeom prst="rect">
            <a:avLst/>
          </a:prstGeom>
          <a:noFill/>
        </p:spPr>
        <p:txBody>
          <a:bodyPr wrap="none" rtlCol="0">
            <a:spAutoFit/>
          </a:bodyPr>
          <a:lstStyle/>
          <a:p>
            <a:r>
              <a:rPr lang="en-US" sz="1400" dirty="0"/>
              <a:t>Labor</a:t>
            </a:r>
          </a:p>
          <a:p>
            <a:r>
              <a:rPr lang="en-US" sz="1400" dirty="0"/>
              <a:t>Electricity</a:t>
            </a:r>
          </a:p>
        </p:txBody>
      </p:sp>
      <p:sp>
        <p:nvSpPr>
          <p:cNvPr id="25" name="TextBox 24">
            <a:extLst>
              <a:ext uri="{FF2B5EF4-FFF2-40B4-BE49-F238E27FC236}">
                <a16:creationId xmlns:a16="http://schemas.microsoft.com/office/drawing/2014/main" id="{94474C31-4265-4540-920E-0980AA1567C0}"/>
              </a:ext>
            </a:extLst>
          </p:cNvPr>
          <p:cNvSpPr txBox="1"/>
          <p:nvPr/>
        </p:nvSpPr>
        <p:spPr>
          <a:xfrm>
            <a:off x="5714879" y="3592740"/>
            <a:ext cx="1508224" cy="954107"/>
          </a:xfrm>
          <a:prstGeom prst="rect">
            <a:avLst/>
          </a:prstGeom>
          <a:noFill/>
        </p:spPr>
        <p:txBody>
          <a:bodyPr wrap="square" rtlCol="0">
            <a:spAutoFit/>
          </a:bodyPr>
          <a:lstStyle/>
          <a:p>
            <a:r>
              <a:rPr lang="en-US" sz="1400" dirty="0"/>
              <a:t>* Machines required</a:t>
            </a:r>
          </a:p>
          <a:p>
            <a:r>
              <a:rPr lang="en-US" sz="1400" dirty="0"/>
              <a:t>+ buffer for folding and prep</a:t>
            </a:r>
          </a:p>
        </p:txBody>
      </p:sp>
      <p:pic>
        <p:nvPicPr>
          <p:cNvPr id="26" name="Picture 25">
            <a:extLst>
              <a:ext uri="{FF2B5EF4-FFF2-40B4-BE49-F238E27FC236}">
                <a16:creationId xmlns:a16="http://schemas.microsoft.com/office/drawing/2014/main" id="{BAB53875-60D6-4EB9-AFC1-C620C21048D0}"/>
              </a:ext>
            </a:extLst>
          </p:cNvPr>
          <p:cNvPicPr>
            <a:picLocks noChangeAspect="1"/>
          </p:cNvPicPr>
          <p:nvPr/>
        </p:nvPicPr>
        <p:blipFill>
          <a:blip r:embed="rId3"/>
          <a:stretch>
            <a:fillRect/>
          </a:stretch>
        </p:blipFill>
        <p:spPr>
          <a:xfrm>
            <a:off x="4104294" y="5188350"/>
            <a:ext cx="1741759" cy="1073340"/>
          </a:xfrm>
          <a:prstGeom prst="rect">
            <a:avLst/>
          </a:prstGeom>
        </p:spPr>
      </p:pic>
      <p:pic>
        <p:nvPicPr>
          <p:cNvPr id="27" name="Picture 26">
            <a:extLst>
              <a:ext uri="{FF2B5EF4-FFF2-40B4-BE49-F238E27FC236}">
                <a16:creationId xmlns:a16="http://schemas.microsoft.com/office/drawing/2014/main" id="{7281236C-13D0-4704-9842-AEB53E4D3154}"/>
              </a:ext>
            </a:extLst>
          </p:cNvPr>
          <p:cNvPicPr>
            <a:picLocks noChangeAspect="1"/>
          </p:cNvPicPr>
          <p:nvPr/>
        </p:nvPicPr>
        <p:blipFill>
          <a:blip r:embed="rId3"/>
          <a:stretch>
            <a:fillRect/>
          </a:stretch>
        </p:blipFill>
        <p:spPr>
          <a:xfrm>
            <a:off x="6585758" y="5240221"/>
            <a:ext cx="1741759" cy="1073340"/>
          </a:xfrm>
          <a:prstGeom prst="rect">
            <a:avLst/>
          </a:prstGeom>
        </p:spPr>
      </p:pic>
      <p:pic>
        <p:nvPicPr>
          <p:cNvPr id="28" name="Picture 27">
            <a:extLst>
              <a:ext uri="{FF2B5EF4-FFF2-40B4-BE49-F238E27FC236}">
                <a16:creationId xmlns:a16="http://schemas.microsoft.com/office/drawing/2014/main" id="{A403E41D-03E6-4CBA-BC41-7BD263EEF593}"/>
              </a:ext>
            </a:extLst>
          </p:cNvPr>
          <p:cNvPicPr>
            <a:picLocks noChangeAspect="1"/>
          </p:cNvPicPr>
          <p:nvPr/>
        </p:nvPicPr>
        <p:blipFill>
          <a:blip r:embed="rId3"/>
          <a:stretch>
            <a:fillRect/>
          </a:stretch>
        </p:blipFill>
        <p:spPr>
          <a:xfrm>
            <a:off x="9183878" y="5236592"/>
            <a:ext cx="1741759" cy="1073340"/>
          </a:xfrm>
          <a:prstGeom prst="rect">
            <a:avLst/>
          </a:prstGeom>
        </p:spPr>
      </p:pic>
      <p:cxnSp>
        <p:nvCxnSpPr>
          <p:cNvPr id="29" name="Straight Connector 28">
            <a:extLst>
              <a:ext uri="{FF2B5EF4-FFF2-40B4-BE49-F238E27FC236}">
                <a16:creationId xmlns:a16="http://schemas.microsoft.com/office/drawing/2014/main" id="{7CE45615-17AE-430F-AAD2-06F9A061C779}"/>
              </a:ext>
            </a:extLst>
          </p:cNvPr>
          <p:cNvCxnSpPr/>
          <p:nvPr/>
        </p:nvCxnSpPr>
        <p:spPr>
          <a:xfrm>
            <a:off x="3877077" y="4872082"/>
            <a:ext cx="7274763"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27CD6FA-2732-4C28-A2BD-A54B1DC4B4C2}"/>
              </a:ext>
            </a:extLst>
          </p:cNvPr>
          <p:cNvSpPr txBox="1"/>
          <p:nvPr/>
        </p:nvSpPr>
        <p:spPr>
          <a:xfrm>
            <a:off x="4744853" y="5560510"/>
            <a:ext cx="575799" cy="369332"/>
          </a:xfrm>
          <a:prstGeom prst="rect">
            <a:avLst/>
          </a:prstGeom>
          <a:solidFill>
            <a:schemeClr val="tx1">
              <a:alpha val="50000"/>
            </a:schemeClr>
          </a:solidFill>
        </p:spPr>
        <p:txBody>
          <a:bodyPr wrap="square" rtlCol="0">
            <a:spAutoFit/>
          </a:bodyPr>
          <a:lstStyle/>
          <a:p>
            <a:r>
              <a:rPr lang="en-US" dirty="0"/>
              <a:t>B2C</a:t>
            </a:r>
          </a:p>
        </p:txBody>
      </p:sp>
      <p:sp>
        <p:nvSpPr>
          <p:cNvPr id="31" name="TextBox 30">
            <a:extLst>
              <a:ext uri="{FF2B5EF4-FFF2-40B4-BE49-F238E27FC236}">
                <a16:creationId xmlns:a16="http://schemas.microsoft.com/office/drawing/2014/main" id="{6C9CAF9F-5BC4-4A30-AFE0-40FA7078F50C}"/>
              </a:ext>
            </a:extLst>
          </p:cNvPr>
          <p:cNvSpPr txBox="1"/>
          <p:nvPr/>
        </p:nvSpPr>
        <p:spPr>
          <a:xfrm>
            <a:off x="7168737" y="5543983"/>
            <a:ext cx="575799" cy="369332"/>
          </a:xfrm>
          <a:prstGeom prst="rect">
            <a:avLst/>
          </a:prstGeom>
          <a:solidFill>
            <a:schemeClr val="tx1">
              <a:alpha val="50000"/>
            </a:schemeClr>
          </a:solidFill>
        </p:spPr>
        <p:txBody>
          <a:bodyPr wrap="none" rtlCol="0">
            <a:spAutoFit/>
          </a:bodyPr>
          <a:lstStyle/>
          <a:p>
            <a:r>
              <a:rPr lang="en-US" dirty="0"/>
              <a:t>B2B</a:t>
            </a:r>
          </a:p>
        </p:txBody>
      </p:sp>
      <p:sp>
        <p:nvSpPr>
          <p:cNvPr id="32" name="TextBox 31">
            <a:extLst>
              <a:ext uri="{FF2B5EF4-FFF2-40B4-BE49-F238E27FC236}">
                <a16:creationId xmlns:a16="http://schemas.microsoft.com/office/drawing/2014/main" id="{82B52C5C-18EC-44FC-8DAE-9BAE9BD9CC26}"/>
              </a:ext>
            </a:extLst>
          </p:cNvPr>
          <p:cNvSpPr txBox="1"/>
          <p:nvPr/>
        </p:nvSpPr>
        <p:spPr>
          <a:xfrm>
            <a:off x="9703219" y="5517274"/>
            <a:ext cx="668516" cy="369332"/>
          </a:xfrm>
          <a:prstGeom prst="rect">
            <a:avLst/>
          </a:prstGeom>
          <a:solidFill>
            <a:schemeClr val="tx1">
              <a:alpha val="50000"/>
            </a:schemeClr>
          </a:solidFill>
        </p:spPr>
        <p:txBody>
          <a:bodyPr wrap="none" rtlCol="0">
            <a:spAutoFit/>
          </a:bodyPr>
          <a:lstStyle/>
          <a:p>
            <a:r>
              <a:rPr lang="en-US" dirty="0"/>
              <a:t>Total</a:t>
            </a:r>
          </a:p>
        </p:txBody>
      </p:sp>
      <p:sp>
        <p:nvSpPr>
          <p:cNvPr id="33" name="TextBox 32">
            <a:extLst>
              <a:ext uri="{FF2B5EF4-FFF2-40B4-BE49-F238E27FC236}">
                <a16:creationId xmlns:a16="http://schemas.microsoft.com/office/drawing/2014/main" id="{23C5CD8A-CF7C-468F-8669-493A708F3242}"/>
              </a:ext>
            </a:extLst>
          </p:cNvPr>
          <p:cNvSpPr txBox="1"/>
          <p:nvPr/>
        </p:nvSpPr>
        <p:spPr>
          <a:xfrm>
            <a:off x="5985899" y="5572169"/>
            <a:ext cx="303288" cy="369332"/>
          </a:xfrm>
          <a:prstGeom prst="rect">
            <a:avLst/>
          </a:prstGeom>
          <a:noFill/>
        </p:spPr>
        <p:txBody>
          <a:bodyPr wrap="none" rtlCol="0">
            <a:spAutoFit/>
          </a:bodyPr>
          <a:lstStyle/>
          <a:p>
            <a:r>
              <a:rPr lang="en-US" dirty="0"/>
              <a:t>+</a:t>
            </a:r>
          </a:p>
        </p:txBody>
      </p:sp>
      <p:sp>
        <p:nvSpPr>
          <p:cNvPr id="34" name="TextBox 33">
            <a:extLst>
              <a:ext uri="{FF2B5EF4-FFF2-40B4-BE49-F238E27FC236}">
                <a16:creationId xmlns:a16="http://schemas.microsoft.com/office/drawing/2014/main" id="{C914EF6C-8AF2-47DE-8E97-02F12885957B}"/>
              </a:ext>
            </a:extLst>
          </p:cNvPr>
          <p:cNvSpPr txBox="1"/>
          <p:nvPr/>
        </p:nvSpPr>
        <p:spPr>
          <a:xfrm>
            <a:off x="8665612" y="5588596"/>
            <a:ext cx="303288" cy="369332"/>
          </a:xfrm>
          <a:prstGeom prst="rect">
            <a:avLst/>
          </a:prstGeom>
          <a:noFill/>
        </p:spPr>
        <p:txBody>
          <a:bodyPr wrap="none" rtlCol="0">
            <a:spAutoFit/>
          </a:bodyPr>
          <a:lstStyle/>
          <a:p>
            <a:r>
              <a:rPr lang="en-US" dirty="0"/>
              <a:t>=</a:t>
            </a:r>
          </a:p>
        </p:txBody>
      </p:sp>
      <p:sp>
        <p:nvSpPr>
          <p:cNvPr id="42" name="TextBox 41">
            <a:extLst>
              <a:ext uri="{FF2B5EF4-FFF2-40B4-BE49-F238E27FC236}">
                <a16:creationId xmlns:a16="http://schemas.microsoft.com/office/drawing/2014/main" id="{452B432F-37EE-4323-99C4-1C453363026C}"/>
              </a:ext>
            </a:extLst>
          </p:cNvPr>
          <p:cNvSpPr txBox="1"/>
          <p:nvPr/>
        </p:nvSpPr>
        <p:spPr>
          <a:xfrm>
            <a:off x="4028207" y="1379888"/>
            <a:ext cx="1313180" cy="369332"/>
          </a:xfrm>
          <a:prstGeom prst="rect">
            <a:avLst/>
          </a:prstGeom>
          <a:noFill/>
        </p:spPr>
        <p:txBody>
          <a:bodyPr wrap="none" rtlCol="0">
            <a:spAutoFit/>
          </a:bodyPr>
          <a:lstStyle/>
          <a:p>
            <a:r>
              <a:rPr lang="en-US" dirty="0"/>
              <a:t>Loads/Cust.</a:t>
            </a:r>
          </a:p>
        </p:txBody>
      </p:sp>
      <p:sp>
        <p:nvSpPr>
          <p:cNvPr id="43" name="TextBox 42">
            <a:extLst>
              <a:ext uri="{FF2B5EF4-FFF2-40B4-BE49-F238E27FC236}">
                <a16:creationId xmlns:a16="http://schemas.microsoft.com/office/drawing/2014/main" id="{D702005B-B545-45CD-AC4B-428CA74268F0}"/>
              </a:ext>
            </a:extLst>
          </p:cNvPr>
          <p:cNvSpPr txBox="1"/>
          <p:nvPr/>
        </p:nvSpPr>
        <p:spPr>
          <a:xfrm>
            <a:off x="5731741" y="1379888"/>
            <a:ext cx="1213794" cy="369332"/>
          </a:xfrm>
          <a:prstGeom prst="rect">
            <a:avLst/>
          </a:prstGeom>
          <a:noFill/>
        </p:spPr>
        <p:txBody>
          <a:bodyPr wrap="none" rtlCol="0">
            <a:spAutoFit/>
          </a:bodyPr>
          <a:lstStyle/>
          <a:p>
            <a:r>
              <a:rPr lang="en-US" dirty="0"/>
              <a:t>Customers</a:t>
            </a:r>
          </a:p>
        </p:txBody>
      </p:sp>
      <p:cxnSp>
        <p:nvCxnSpPr>
          <p:cNvPr id="45" name="Connector: Elbow 44">
            <a:extLst>
              <a:ext uri="{FF2B5EF4-FFF2-40B4-BE49-F238E27FC236}">
                <a16:creationId xmlns:a16="http://schemas.microsoft.com/office/drawing/2014/main" id="{9ADB0278-1902-4073-AA90-A3D17592D141}"/>
              </a:ext>
            </a:extLst>
          </p:cNvPr>
          <p:cNvCxnSpPr>
            <a:stCxn id="10" idx="2"/>
            <a:endCxn id="43" idx="0"/>
          </p:cNvCxnSpPr>
          <p:nvPr/>
        </p:nvCxnSpPr>
        <p:spPr>
          <a:xfrm rot="5400000">
            <a:off x="6610635" y="341662"/>
            <a:ext cx="766230" cy="13102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9BCDB27-1656-484A-A906-6594C5C7CC93}"/>
              </a:ext>
            </a:extLst>
          </p:cNvPr>
          <p:cNvCxnSpPr>
            <a:stCxn id="10" idx="2"/>
            <a:endCxn id="42" idx="0"/>
          </p:cNvCxnSpPr>
          <p:nvPr/>
        </p:nvCxnSpPr>
        <p:spPr>
          <a:xfrm rot="5400000">
            <a:off x="5783714" y="-485259"/>
            <a:ext cx="766230" cy="2964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078A462B-1FB8-4098-81AC-7517F1690E43}"/>
              </a:ext>
            </a:extLst>
          </p:cNvPr>
          <p:cNvCxnSpPr>
            <a:stCxn id="42" idx="2"/>
            <a:endCxn id="9" idx="0"/>
          </p:cNvCxnSpPr>
          <p:nvPr/>
        </p:nvCxnSpPr>
        <p:spPr>
          <a:xfrm rot="16200000" flipH="1">
            <a:off x="4958081" y="1475935"/>
            <a:ext cx="367762" cy="9143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2BC56736-E372-42AA-81F5-DFA233050427}"/>
              </a:ext>
            </a:extLst>
          </p:cNvPr>
          <p:cNvCxnSpPr>
            <a:stCxn id="43" idx="2"/>
            <a:endCxn id="9" idx="0"/>
          </p:cNvCxnSpPr>
          <p:nvPr/>
        </p:nvCxnSpPr>
        <p:spPr>
          <a:xfrm rot="5400000">
            <a:off x="5785002" y="1563346"/>
            <a:ext cx="367762" cy="7395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FBF767E-BA2A-4ED2-9069-E360E05FA57F}"/>
              </a:ext>
            </a:extLst>
          </p:cNvPr>
          <p:cNvSpPr/>
          <p:nvPr/>
        </p:nvSpPr>
        <p:spPr>
          <a:xfrm>
            <a:off x="9809660" y="4448756"/>
            <a:ext cx="1575885" cy="373803"/>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E58F778D-2211-4530-84D0-C4E9AEBE5413}"/>
              </a:ext>
            </a:extLst>
          </p:cNvPr>
          <p:cNvSpPr/>
          <p:nvPr/>
        </p:nvSpPr>
        <p:spPr>
          <a:xfrm flipV="1">
            <a:off x="4198487" y="3454219"/>
            <a:ext cx="740071" cy="135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0B84DE03-6392-4849-8D30-CE2D33A2317B}"/>
              </a:ext>
            </a:extLst>
          </p:cNvPr>
          <p:cNvSpPr/>
          <p:nvPr/>
        </p:nvSpPr>
        <p:spPr>
          <a:xfrm flipV="1">
            <a:off x="5811509" y="3424428"/>
            <a:ext cx="740071" cy="135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a:extLst>
              <a:ext uri="{FF2B5EF4-FFF2-40B4-BE49-F238E27FC236}">
                <a16:creationId xmlns:a16="http://schemas.microsoft.com/office/drawing/2014/main" id="{1F4298BE-C918-47E3-9C95-A6F9CF9D7107}"/>
              </a:ext>
            </a:extLst>
          </p:cNvPr>
          <p:cNvSpPr/>
          <p:nvPr/>
        </p:nvSpPr>
        <p:spPr>
          <a:xfrm flipV="1">
            <a:off x="10123526" y="3427846"/>
            <a:ext cx="740071" cy="135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951EACF5-2599-4E05-9201-216C750ABEAA}"/>
              </a:ext>
            </a:extLst>
          </p:cNvPr>
          <p:cNvPicPr>
            <a:picLocks noChangeAspect="1"/>
          </p:cNvPicPr>
          <p:nvPr/>
        </p:nvPicPr>
        <p:blipFill>
          <a:blip r:embed="rId4"/>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257842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832E-CF54-4DB9-BAFD-F414B55E496D}"/>
              </a:ext>
            </a:extLst>
          </p:cNvPr>
          <p:cNvSpPr>
            <a:spLocks noGrp="1"/>
          </p:cNvSpPr>
          <p:nvPr>
            <p:ph type="title"/>
          </p:nvPr>
        </p:nvSpPr>
        <p:spPr/>
        <p:txBody>
          <a:bodyPr/>
          <a:lstStyle/>
          <a:p>
            <a:r>
              <a:rPr lang="en-US" dirty="0"/>
              <a:t>Pitfalls and traps when </a:t>
            </a:r>
            <a:r>
              <a:rPr lang="en-US" dirty="0">
                <a:solidFill>
                  <a:srgbClr val="002060"/>
                </a:solidFill>
              </a:rPr>
              <a:t>identifying drivers</a:t>
            </a:r>
          </a:p>
        </p:txBody>
      </p:sp>
      <p:sp>
        <p:nvSpPr>
          <p:cNvPr id="3" name="Content Placeholder 2">
            <a:extLst>
              <a:ext uri="{FF2B5EF4-FFF2-40B4-BE49-F238E27FC236}">
                <a16:creationId xmlns:a16="http://schemas.microsoft.com/office/drawing/2014/main" id="{FAE0849A-443E-4D0B-9A53-F413A4B5B624}"/>
              </a:ext>
            </a:extLst>
          </p:cNvPr>
          <p:cNvSpPr>
            <a:spLocks noGrp="1"/>
          </p:cNvSpPr>
          <p:nvPr>
            <p:ph idx="1"/>
          </p:nvPr>
        </p:nvSpPr>
        <p:spPr/>
        <p:txBody>
          <a:bodyPr>
            <a:normAutofit/>
          </a:bodyPr>
          <a:lstStyle/>
          <a:p>
            <a:r>
              <a:rPr lang="en-US" sz="2400" dirty="0">
                <a:solidFill>
                  <a:schemeClr val="accent5">
                    <a:lumMod val="75000"/>
                  </a:schemeClr>
                </a:solidFill>
              </a:rPr>
              <a:t>Oversimplifying</a:t>
            </a:r>
            <a:r>
              <a:rPr lang="en-US" sz="2400" dirty="0"/>
              <a:t> the drivers.</a:t>
            </a:r>
          </a:p>
          <a:p>
            <a:pPr lvl="1"/>
            <a:r>
              <a:rPr lang="en-US" sz="2000" dirty="0"/>
              <a:t>Forecasting with drivers is naturally complex.</a:t>
            </a:r>
          </a:p>
          <a:p>
            <a:r>
              <a:rPr lang="en-US" sz="2400" dirty="0">
                <a:solidFill>
                  <a:schemeClr val="accent5">
                    <a:lumMod val="75000"/>
                  </a:schemeClr>
                </a:solidFill>
              </a:rPr>
              <a:t>Not connecting </a:t>
            </a:r>
            <a:r>
              <a:rPr lang="en-US" sz="2400" dirty="0"/>
              <a:t>the driver to external realities or customer behaviors</a:t>
            </a:r>
          </a:p>
          <a:p>
            <a:pPr lvl="1"/>
            <a:r>
              <a:rPr lang="en-US" sz="2000" dirty="0"/>
              <a:t>Massmart and large format stores</a:t>
            </a:r>
          </a:p>
          <a:p>
            <a:pPr lvl="1"/>
            <a:r>
              <a:rPr lang="en-US" sz="2000" dirty="0"/>
              <a:t>WMT and $1 potato chips</a:t>
            </a:r>
          </a:p>
          <a:p>
            <a:r>
              <a:rPr lang="en-US" sz="2400" dirty="0"/>
              <a:t>Missing the </a:t>
            </a:r>
            <a:r>
              <a:rPr lang="en-US" sz="2400" dirty="0">
                <a:solidFill>
                  <a:schemeClr val="accent5">
                    <a:lumMod val="75000"/>
                  </a:schemeClr>
                </a:solidFill>
              </a:rPr>
              <a:t>inter-connectivity</a:t>
            </a:r>
            <a:r>
              <a:rPr lang="en-US" sz="2400" dirty="0"/>
              <a:t> of the drivers</a:t>
            </a:r>
          </a:p>
          <a:p>
            <a:pPr lvl="1"/>
            <a:r>
              <a:rPr lang="en-US" sz="2000" dirty="0"/>
              <a:t>How do those drivers relate to each other?</a:t>
            </a:r>
          </a:p>
          <a:p>
            <a:pPr lvl="1"/>
            <a:r>
              <a:rPr lang="en-US" sz="2000" dirty="0"/>
              <a:t>Do I have a stand-alone driver and why do I need it?</a:t>
            </a:r>
          </a:p>
          <a:p>
            <a:pPr lvl="1"/>
            <a:r>
              <a:rPr lang="en-US" sz="2000" dirty="0"/>
              <a:t>Example: retail experiences</a:t>
            </a:r>
          </a:p>
          <a:p>
            <a:r>
              <a:rPr lang="en-US" sz="2400" dirty="0">
                <a:solidFill>
                  <a:schemeClr val="accent5">
                    <a:lumMod val="75000"/>
                  </a:schemeClr>
                </a:solidFill>
              </a:rPr>
              <a:t>Assuming</a:t>
            </a:r>
            <a:r>
              <a:rPr lang="en-US" sz="2400" dirty="0"/>
              <a:t> you already know the drivers, not testing your assumptions</a:t>
            </a:r>
          </a:p>
        </p:txBody>
      </p:sp>
      <p:pic>
        <p:nvPicPr>
          <p:cNvPr id="4" name="Picture 3">
            <a:extLst>
              <a:ext uri="{FF2B5EF4-FFF2-40B4-BE49-F238E27FC236}">
                <a16:creationId xmlns:a16="http://schemas.microsoft.com/office/drawing/2014/main" id="{BCE2F6FE-E793-41E6-89EF-723C571C5D91}"/>
              </a:ext>
            </a:extLst>
          </p:cNvPr>
          <p:cNvPicPr>
            <a:picLocks noChangeAspect="1"/>
          </p:cNvPicPr>
          <p:nvPr/>
        </p:nvPicPr>
        <p:blipFill>
          <a:blip r:embed="rId3"/>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24724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BB82-9F42-4161-85CC-830ECC3316EF}"/>
              </a:ext>
            </a:extLst>
          </p:cNvPr>
          <p:cNvSpPr>
            <a:spLocks noGrp="1"/>
          </p:cNvSpPr>
          <p:nvPr>
            <p:ph type="title"/>
          </p:nvPr>
        </p:nvSpPr>
        <p:spPr/>
        <p:txBody>
          <a:bodyPr/>
          <a:lstStyle/>
          <a:p>
            <a:r>
              <a:rPr lang="en-US" dirty="0"/>
              <a:t>Retail analytics</a:t>
            </a:r>
            <a:br>
              <a:rPr lang="en-US" dirty="0"/>
            </a:br>
            <a:r>
              <a:rPr lang="en-US" sz="2400" dirty="0"/>
              <a:t>(examples)</a:t>
            </a:r>
            <a:endParaRPr lang="en-US" dirty="0"/>
          </a:p>
        </p:txBody>
      </p:sp>
      <p:pic>
        <p:nvPicPr>
          <p:cNvPr id="5" name="Graphic 4">
            <a:extLst>
              <a:ext uri="{FF2B5EF4-FFF2-40B4-BE49-F238E27FC236}">
                <a16:creationId xmlns:a16="http://schemas.microsoft.com/office/drawing/2014/main" id="{35D2F770-5FD3-4219-A471-668D406E90B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676960" y="589992"/>
            <a:ext cx="457200" cy="457200"/>
          </a:xfrm>
          <a:prstGeom prst="rect">
            <a:avLst/>
          </a:prstGeom>
        </p:spPr>
      </p:pic>
      <p:sp>
        <p:nvSpPr>
          <p:cNvPr id="6" name="TextBox 5">
            <a:extLst>
              <a:ext uri="{FF2B5EF4-FFF2-40B4-BE49-F238E27FC236}">
                <a16:creationId xmlns:a16="http://schemas.microsoft.com/office/drawing/2014/main" id="{01732CCA-6E9B-43E2-98CA-C86498ACD626}"/>
              </a:ext>
            </a:extLst>
          </p:cNvPr>
          <p:cNvSpPr txBox="1"/>
          <p:nvPr/>
        </p:nvSpPr>
        <p:spPr>
          <a:xfrm>
            <a:off x="7228174" y="954560"/>
            <a:ext cx="1308371" cy="338554"/>
          </a:xfrm>
          <a:prstGeom prst="rect">
            <a:avLst/>
          </a:prstGeom>
          <a:noFill/>
        </p:spPr>
        <p:txBody>
          <a:bodyPr wrap="none" rtlCol="0">
            <a:spAutoFit/>
          </a:bodyPr>
          <a:lstStyle/>
          <a:p>
            <a:r>
              <a:rPr lang="en-US" sz="1600" dirty="0"/>
              <a:t>Sales Growth</a:t>
            </a:r>
          </a:p>
        </p:txBody>
      </p:sp>
      <p:pic>
        <p:nvPicPr>
          <p:cNvPr id="8" name="Graphic 7" descr="Shopping cart">
            <a:extLst>
              <a:ext uri="{FF2B5EF4-FFF2-40B4-BE49-F238E27FC236}">
                <a16:creationId xmlns:a16="http://schemas.microsoft.com/office/drawing/2014/main" id="{F8E9A015-009A-4EB4-BB53-218CA04EA4B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66276" y="2697203"/>
            <a:ext cx="457200" cy="457200"/>
          </a:xfrm>
          <a:prstGeom prst="rect">
            <a:avLst/>
          </a:prstGeom>
        </p:spPr>
      </p:pic>
      <p:pic>
        <p:nvPicPr>
          <p:cNvPr id="10" name="Graphic 9" descr="Tag">
            <a:extLst>
              <a:ext uri="{FF2B5EF4-FFF2-40B4-BE49-F238E27FC236}">
                <a16:creationId xmlns:a16="http://schemas.microsoft.com/office/drawing/2014/main" id="{12A8EFFC-42F5-4710-97B2-82C24C45A28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70803" y="4045129"/>
            <a:ext cx="457200" cy="457200"/>
          </a:xfrm>
          <a:prstGeom prst="rect">
            <a:avLst/>
          </a:prstGeom>
        </p:spPr>
      </p:pic>
      <p:pic>
        <p:nvPicPr>
          <p:cNvPr id="12" name="Graphic 11" descr="Checklist">
            <a:extLst>
              <a:ext uri="{FF2B5EF4-FFF2-40B4-BE49-F238E27FC236}">
                <a16:creationId xmlns:a16="http://schemas.microsoft.com/office/drawing/2014/main" id="{286F7D55-28C6-4EE8-95E9-498F9F84907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619461" y="4045129"/>
            <a:ext cx="457200" cy="457200"/>
          </a:xfrm>
          <a:prstGeom prst="rect">
            <a:avLst/>
          </a:prstGeom>
        </p:spPr>
      </p:pic>
      <p:pic>
        <p:nvPicPr>
          <p:cNvPr id="16" name="Graphic 15" descr="City">
            <a:extLst>
              <a:ext uri="{FF2B5EF4-FFF2-40B4-BE49-F238E27FC236}">
                <a16:creationId xmlns:a16="http://schemas.microsoft.com/office/drawing/2014/main" id="{57C9AEB9-6F8B-414F-B26E-EA9534DD8DD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89984" y="2695062"/>
            <a:ext cx="457200" cy="457200"/>
          </a:xfrm>
          <a:prstGeom prst="rect">
            <a:avLst/>
          </a:prstGeom>
        </p:spPr>
      </p:pic>
      <p:sp>
        <p:nvSpPr>
          <p:cNvPr id="17" name="TextBox 16">
            <a:extLst>
              <a:ext uri="{FF2B5EF4-FFF2-40B4-BE49-F238E27FC236}">
                <a16:creationId xmlns:a16="http://schemas.microsoft.com/office/drawing/2014/main" id="{1186E9D1-E529-4102-A4FE-53900CE8F9A4}"/>
              </a:ext>
            </a:extLst>
          </p:cNvPr>
          <p:cNvSpPr txBox="1"/>
          <p:nvPr/>
        </p:nvSpPr>
        <p:spPr>
          <a:xfrm>
            <a:off x="8426815" y="4485784"/>
            <a:ext cx="854721" cy="500137"/>
          </a:xfrm>
          <a:prstGeom prst="rect">
            <a:avLst/>
          </a:prstGeom>
          <a:noFill/>
        </p:spPr>
        <p:txBody>
          <a:bodyPr wrap="none" rtlCol="0">
            <a:spAutoFit/>
          </a:bodyPr>
          <a:lstStyle/>
          <a:p>
            <a:pPr algn="ctr"/>
            <a:r>
              <a:rPr lang="en-US" sz="1600" dirty="0"/>
              <a:t>UPT</a:t>
            </a:r>
          </a:p>
          <a:p>
            <a:pPr algn="ctr"/>
            <a:r>
              <a:rPr lang="en-US" sz="1050" dirty="0"/>
              <a:t>(units/trans)</a:t>
            </a:r>
          </a:p>
        </p:txBody>
      </p:sp>
      <p:sp>
        <p:nvSpPr>
          <p:cNvPr id="18" name="TextBox 17">
            <a:extLst>
              <a:ext uri="{FF2B5EF4-FFF2-40B4-BE49-F238E27FC236}">
                <a16:creationId xmlns:a16="http://schemas.microsoft.com/office/drawing/2014/main" id="{FDD205B3-26EB-43B5-B12B-CCF2D2A8331C}"/>
              </a:ext>
            </a:extLst>
          </p:cNvPr>
          <p:cNvSpPr txBox="1"/>
          <p:nvPr/>
        </p:nvSpPr>
        <p:spPr>
          <a:xfrm>
            <a:off x="9807566" y="4487367"/>
            <a:ext cx="1056700" cy="500137"/>
          </a:xfrm>
          <a:prstGeom prst="rect">
            <a:avLst/>
          </a:prstGeom>
          <a:noFill/>
        </p:spPr>
        <p:txBody>
          <a:bodyPr wrap="none" rtlCol="0">
            <a:spAutoFit/>
          </a:bodyPr>
          <a:lstStyle/>
          <a:p>
            <a:pPr algn="ctr"/>
            <a:r>
              <a:rPr lang="en-US" sz="1600" dirty="0"/>
              <a:t>AUR</a:t>
            </a:r>
          </a:p>
          <a:p>
            <a:pPr algn="ctr"/>
            <a:r>
              <a:rPr lang="en-US" sz="1000" dirty="0"/>
              <a:t>(avg. unit retail)</a:t>
            </a:r>
          </a:p>
        </p:txBody>
      </p:sp>
      <p:sp>
        <p:nvSpPr>
          <p:cNvPr id="19" name="TextBox 18">
            <a:extLst>
              <a:ext uri="{FF2B5EF4-FFF2-40B4-BE49-F238E27FC236}">
                <a16:creationId xmlns:a16="http://schemas.microsoft.com/office/drawing/2014/main" id="{99C6CF54-F4BA-46B7-AA20-AF8DC0FDD760}"/>
              </a:ext>
            </a:extLst>
          </p:cNvPr>
          <p:cNvSpPr txBox="1"/>
          <p:nvPr/>
        </p:nvSpPr>
        <p:spPr>
          <a:xfrm>
            <a:off x="5120410" y="4501625"/>
            <a:ext cx="830677" cy="338554"/>
          </a:xfrm>
          <a:prstGeom prst="rect">
            <a:avLst/>
          </a:prstGeom>
          <a:noFill/>
        </p:spPr>
        <p:txBody>
          <a:bodyPr wrap="none" rtlCol="0">
            <a:spAutoFit/>
          </a:bodyPr>
          <a:lstStyle/>
          <a:p>
            <a:r>
              <a:rPr lang="en-US" sz="1600" dirty="0"/>
              <a:t>$/SQFT</a:t>
            </a:r>
          </a:p>
        </p:txBody>
      </p:sp>
      <p:sp>
        <p:nvSpPr>
          <p:cNvPr id="20" name="TextBox 19">
            <a:extLst>
              <a:ext uri="{FF2B5EF4-FFF2-40B4-BE49-F238E27FC236}">
                <a16:creationId xmlns:a16="http://schemas.microsoft.com/office/drawing/2014/main" id="{FC8F6F46-CA5B-4C08-8CBC-E9DCAEF5E628}"/>
              </a:ext>
            </a:extLst>
          </p:cNvPr>
          <p:cNvSpPr txBox="1"/>
          <p:nvPr/>
        </p:nvSpPr>
        <p:spPr>
          <a:xfrm>
            <a:off x="6094058" y="4501625"/>
            <a:ext cx="1011815" cy="500137"/>
          </a:xfrm>
          <a:prstGeom prst="rect">
            <a:avLst/>
          </a:prstGeom>
          <a:noFill/>
        </p:spPr>
        <p:txBody>
          <a:bodyPr wrap="none" rtlCol="0">
            <a:spAutoFit/>
          </a:bodyPr>
          <a:lstStyle/>
          <a:p>
            <a:r>
              <a:rPr lang="en-US" sz="1600" dirty="0"/>
              <a:t>Locations</a:t>
            </a:r>
          </a:p>
          <a:p>
            <a:pPr algn="ctr"/>
            <a:r>
              <a:rPr lang="en-US" sz="1000" dirty="0"/>
              <a:t>“story”</a:t>
            </a:r>
          </a:p>
        </p:txBody>
      </p:sp>
      <p:sp>
        <p:nvSpPr>
          <p:cNvPr id="21" name="TextBox 20">
            <a:extLst>
              <a:ext uri="{FF2B5EF4-FFF2-40B4-BE49-F238E27FC236}">
                <a16:creationId xmlns:a16="http://schemas.microsoft.com/office/drawing/2014/main" id="{E8675CFD-AA29-4E55-8402-BF75E233614F}"/>
              </a:ext>
            </a:extLst>
          </p:cNvPr>
          <p:cNvSpPr txBox="1"/>
          <p:nvPr/>
        </p:nvSpPr>
        <p:spPr>
          <a:xfrm>
            <a:off x="4873548" y="3101263"/>
            <a:ext cx="1417376" cy="338554"/>
          </a:xfrm>
          <a:prstGeom prst="rect">
            <a:avLst/>
          </a:prstGeom>
          <a:noFill/>
        </p:spPr>
        <p:txBody>
          <a:bodyPr wrap="none" rtlCol="0">
            <a:spAutoFit/>
          </a:bodyPr>
          <a:lstStyle/>
          <a:p>
            <a:r>
              <a:rPr lang="en-US" sz="1600" dirty="0"/>
              <a:t>Store Changes</a:t>
            </a:r>
          </a:p>
        </p:txBody>
      </p:sp>
      <p:sp>
        <p:nvSpPr>
          <p:cNvPr id="22" name="TextBox 21">
            <a:extLst>
              <a:ext uri="{FF2B5EF4-FFF2-40B4-BE49-F238E27FC236}">
                <a16:creationId xmlns:a16="http://schemas.microsoft.com/office/drawing/2014/main" id="{7AF6B486-9CDB-4941-8B54-8F4CF6110DB7}"/>
              </a:ext>
            </a:extLst>
          </p:cNvPr>
          <p:cNvSpPr txBox="1"/>
          <p:nvPr/>
        </p:nvSpPr>
        <p:spPr>
          <a:xfrm>
            <a:off x="8918949" y="3152262"/>
            <a:ext cx="1151854" cy="338554"/>
          </a:xfrm>
          <a:prstGeom prst="rect">
            <a:avLst/>
          </a:prstGeom>
          <a:noFill/>
        </p:spPr>
        <p:txBody>
          <a:bodyPr wrap="none" rtlCol="0">
            <a:spAutoFit/>
          </a:bodyPr>
          <a:lstStyle/>
          <a:p>
            <a:r>
              <a:rPr lang="en-US" sz="1600" dirty="0"/>
              <a:t>Basket Size</a:t>
            </a:r>
          </a:p>
        </p:txBody>
      </p:sp>
      <p:sp>
        <p:nvSpPr>
          <p:cNvPr id="23" name="TextBox 22">
            <a:extLst>
              <a:ext uri="{FF2B5EF4-FFF2-40B4-BE49-F238E27FC236}">
                <a16:creationId xmlns:a16="http://schemas.microsoft.com/office/drawing/2014/main" id="{84AE42A5-9C00-43EF-9DBE-C8EAD8F9A3FC}"/>
              </a:ext>
            </a:extLst>
          </p:cNvPr>
          <p:cNvSpPr txBox="1"/>
          <p:nvPr/>
        </p:nvSpPr>
        <p:spPr>
          <a:xfrm>
            <a:off x="7428330" y="3152262"/>
            <a:ext cx="1258486" cy="338554"/>
          </a:xfrm>
          <a:prstGeom prst="rect">
            <a:avLst/>
          </a:prstGeom>
          <a:noFill/>
        </p:spPr>
        <p:txBody>
          <a:bodyPr wrap="none" rtlCol="0">
            <a:spAutoFit/>
          </a:bodyPr>
          <a:lstStyle/>
          <a:p>
            <a:r>
              <a:rPr lang="en-US" sz="1600" dirty="0"/>
              <a:t>Transactions</a:t>
            </a:r>
          </a:p>
        </p:txBody>
      </p:sp>
      <p:sp>
        <p:nvSpPr>
          <p:cNvPr id="24" name="TextBox 23">
            <a:extLst>
              <a:ext uri="{FF2B5EF4-FFF2-40B4-BE49-F238E27FC236}">
                <a16:creationId xmlns:a16="http://schemas.microsoft.com/office/drawing/2014/main" id="{7B73E05B-1745-4412-925A-83658B746B5C}"/>
              </a:ext>
            </a:extLst>
          </p:cNvPr>
          <p:cNvSpPr txBox="1"/>
          <p:nvPr/>
        </p:nvSpPr>
        <p:spPr>
          <a:xfrm>
            <a:off x="4302472" y="4490369"/>
            <a:ext cx="540533" cy="338554"/>
          </a:xfrm>
          <a:prstGeom prst="rect">
            <a:avLst/>
          </a:prstGeom>
          <a:noFill/>
        </p:spPr>
        <p:txBody>
          <a:bodyPr wrap="none" rtlCol="0">
            <a:spAutoFit/>
          </a:bodyPr>
          <a:lstStyle/>
          <a:p>
            <a:r>
              <a:rPr lang="en-US" sz="1600" dirty="0"/>
              <a:t>Size</a:t>
            </a:r>
          </a:p>
        </p:txBody>
      </p:sp>
      <p:pic>
        <p:nvPicPr>
          <p:cNvPr id="25" name="Graphic 24">
            <a:extLst>
              <a:ext uri="{FF2B5EF4-FFF2-40B4-BE49-F238E27FC236}">
                <a16:creationId xmlns:a16="http://schemas.microsoft.com/office/drawing/2014/main" id="{22BD72F4-F8BF-4910-989A-1537148C01B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69686" y="1618404"/>
            <a:ext cx="457200" cy="457200"/>
          </a:xfrm>
          <a:prstGeom prst="rect">
            <a:avLst/>
          </a:prstGeom>
        </p:spPr>
      </p:pic>
      <p:sp>
        <p:nvSpPr>
          <p:cNvPr id="26" name="TextBox 25">
            <a:extLst>
              <a:ext uri="{FF2B5EF4-FFF2-40B4-BE49-F238E27FC236}">
                <a16:creationId xmlns:a16="http://schemas.microsoft.com/office/drawing/2014/main" id="{5EA6D71C-E676-46AA-89A5-EBA7CDF0976B}"/>
              </a:ext>
            </a:extLst>
          </p:cNvPr>
          <p:cNvSpPr txBox="1"/>
          <p:nvPr/>
        </p:nvSpPr>
        <p:spPr>
          <a:xfrm>
            <a:off x="6437074" y="2012599"/>
            <a:ext cx="1122423" cy="338554"/>
          </a:xfrm>
          <a:prstGeom prst="rect">
            <a:avLst/>
          </a:prstGeom>
          <a:noFill/>
        </p:spPr>
        <p:txBody>
          <a:bodyPr wrap="none" rtlCol="0">
            <a:spAutoFit/>
          </a:bodyPr>
          <a:lstStyle/>
          <a:p>
            <a:r>
              <a:rPr lang="en-US" sz="1600" dirty="0"/>
              <a:t>Non-Comp</a:t>
            </a:r>
          </a:p>
        </p:txBody>
      </p:sp>
      <p:pic>
        <p:nvPicPr>
          <p:cNvPr id="27" name="Graphic 26">
            <a:extLst>
              <a:ext uri="{FF2B5EF4-FFF2-40B4-BE49-F238E27FC236}">
                <a16:creationId xmlns:a16="http://schemas.microsoft.com/office/drawing/2014/main" id="{F84BAE71-C7E3-4E5E-B48F-B9B0C49B9B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526843" y="1615251"/>
            <a:ext cx="457200" cy="457200"/>
          </a:xfrm>
          <a:prstGeom prst="rect">
            <a:avLst/>
          </a:prstGeom>
        </p:spPr>
      </p:pic>
      <p:sp>
        <p:nvSpPr>
          <p:cNvPr id="28" name="TextBox 27">
            <a:extLst>
              <a:ext uri="{FF2B5EF4-FFF2-40B4-BE49-F238E27FC236}">
                <a16:creationId xmlns:a16="http://schemas.microsoft.com/office/drawing/2014/main" id="{2D00F54C-F5DF-49F2-8ACB-16A802227B30}"/>
              </a:ext>
            </a:extLst>
          </p:cNvPr>
          <p:cNvSpPr txBox="1"/>
          <p:nvPr/>
        </p:nvSpPr>
        <p:spPr>
          <a:xfrm>
            <a:off x="8158605" y="1986950"/>
            <a:ext cx="1225015" cy="338554"/>
          </a:xfrm>
          <a:prstGeom prst="rect">
            <a:avLst/>
          </a:prstGeom>
          <a:noFill/>
        </p:spPr>
        <p:txBody>
          <a:bodyPr wrap="none" rtlCol="0">
            <a:spAutoFit/>
          </a:bodyPr>
          <a:lstStyle/>
          <a:p>
            <a:r>
              <a:rPr lang="en-US" sz="1600" dirty="0"/>
              <a:t>Comparable</a:t>
            </a:r>
          </a:p>
        </p:txBody>
      </p:sp>
      <p:pic>
        <p:nvPicPr>
          <p:cNvPr id="30" name="Graphic 29" descr="Register">
            <a:extLst>
              <a:ext uri="{FF2B5EF4-FFF2-40B4-BE49-F238E27FC236}">
                <a16:creationId xmlns:a16="http://schemas.microsoft.com/office/drawing/2014/main" id="{EAACC116-5D8A-411F-B233-52256DD3969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853916" y="2697203"/>
            <a:ext cx="457200" cy="457200"/>
          </a:xfrm>
          <a:prstGeom prst="rect">
            <a:avLst/>
          </a:prstGeom>
        </p:spPr>
      </p:pic>
      <p:pic>
        <p:nvPicPr>
          <p:cNvPr id="32" name="Graphic 31" descr="Ruler">
            <a:extLst>
              <a:ext uri="{FF2B5EF4-FFF2-40B4-BE49-F238E27FC236}">
                <a16:creationId xmlns:a16="http://schemas.microsoft.com/office/drawing/2014/main" id="{020C5699-5D7B-4EEE-BC63-CB6B36E3BBE8}"/>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304992" y="4033169"/>
            <a:ext cx="457200" cy="457200"/>
          </a:xfrm>
          <a:prstGeom prst="rect">
            <a:avLst/>
          </a:prstGeom>
        </p:spPr>
      </p:pic>
      <p:pic>
        <p:nvPicPr>
          <p:cNvPr id="34" name="Graphic 33" descr="Bar chart">
            <a:extLst>
              <a:ext uri="{FF2B5EF4-FFF2-40B4-BE49-F238E27FC236}">
                <a16:creationId xmlns:a16="http://schemas.microsoft.com/office/drawing/2014/main" id="{55F3586A-8710-4979-9EA2-343CDC15D080}"/>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5299134" y="4045129"/>
            <a:ext cx="457200" cy="457200"/>
          </a:xfrm>
          <a:prstGeom prst="rect">
            <a:avLst/>
          </a:prstGeom>
        </p:spPr>
      </p:pic>
      <p:pic>
        <p:nvPicPr>
          <p:cNvPr id="36" name="Graphic 35" descr="Bullseye">
            <a:extLst>
              <a:ext uri="{FF2B5EF4-FFF2-40B4-BE49-F238E27FC236}">
                <a16:creationId xmlns:a16="http://schemas.microsoft.com/office/drawing/2014/main" id="{294AA98F-AE48-4D0D-A0A6-47AD027A0D3B}"/>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6370675" y="4033169"/>
            <a:ext cx="457200" cy="457200"/>
          </a:xfrm>
          <a:prstGeom prst="rect">
            <a:avLst/>
          </a:prstGeom>
        </p:spPr>
      </p:pic>
      <p:cxnSp>
        <p:nvCxnSpPr>
          <p:cNvPr id="38" name="Connector: Elbow 37">
            <a:extLst>
              <a:ext uri="{FF2B5EF4-FFF2-40B4-BE49-F238E27FC236}">
                <a16:creationId xmlns:a16="http://schemas.microsoft.com/office/drawing/2014/main" id="{ABE3E746-AF86-4319-AF90-E02534DBFF2A}"/>
              </a:ext>
            </a:extLst>
          </p:cNvPr>
          <p:cNvCxnSpPr>
            <a:stCxn id="6" idx="2"/>
            <a:endCxn id="27" idx="0"/>
          </p:cNvCxnSpPr>
          <p:nvPr/>
        </p:nvCxnSpPr>
        <p:spPr>
          <a:xfrm rot="16200000" flipH="1">
            <a:off x="8157833" y="1017640"/>
            <a:ext cx="322137" cy="8730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C8F3C5B-D873-4997-901D-2A4347F5D667}"/>
              </a:ext>
            </a:extLst>
          </p:cNvPr>
          <p:cNvCxnSpPr>
            <a:stCxn id="6" idx="2"/>
            <a:endCxn id="25" idx="0"/>
          </p:cNvCxnSpPr>
          <p:nvPr/>
        </p:nvCxnSpPr>
        <p:spPr>
          <a:xfrm rot="5400000">
            <a:off x="7277678" y="1013722"/>
            <a:ext cx="325290" cy="8840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D9767428-858F-46CD-9346-9206331F563D}"/>
              </a:ext>
            </a:extLst>
          </p:cNvPr>
          <p:cNvCxnSpPr>
            <a:stCxn id="26" idx="2"/>
            <a:endCxn id="16" idx="0"/>
          </p:cNvCxnSpPr>
          <p:nvPr/>
        </p:nvCxnSpPr>
        <p:spPr>
          <a:xfrm rot="5400000">
            <a:off x="6086481" y="1783256"/>
            <a:ext cx="343909" cy="14797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4070327-3771-42EF-A017-82B5ADC4A101}"/>
              </a:ext>
            </a:extLst>
          </p:cNvPr>
          <p:cNvCxnSpPr>
            <a:stCxn id="28" idx="2"/>
            <a:endCxn id="30" idx="0"/>
          </p:cNvCxnSpPr>
          <p:nvPr/>
        </p:nvCxnSpPr>
        <p:spPr>
          <a:xfrm rot="5400000">
            <a:off x="8240966" y="2167055"/>
            <a:ext cx="371699" cy="6885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2F000C99-74D4-4D22-A376-72E9B3061D7B}"/>
              </a:ext>
            </a:extLst>
          </p:cNvPr>
          <p:cNvCxnSpPr>
            <a:stCxn id="28" idx="2"/>
            <a:endCxn id="8" idx="0"/>
          </p:cNvCxnSpPr>
          <p:nvPr/>
        </p:nvCxnSpPr>
        <p:spPr>
          <a:xfrm rot="16200000" flipH="1">
            <a:off x="8947145" y="2149471"/>
            <a:ext cx="371699" cy="7237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792AA18-5DCB-44B8-8BFF-9A219A14D128}"/>
              </a:ext>
            </a:extLst>
          </p:cNvPr>
          <p:cNvCxnSpPr>
            <a:stCxn id="22" idx="2"/>
            <a:endCxn id="10" idx="0"/>
          </p:cNvCxnSpPr>
          <p:nvPr/>
        </p:nvCxnSpPr>
        <p:spPr>
          <a:xfrm rot="16200000" flipH="1">
            <a:off x="9619983" y="3365708"/>
            <a:ext cx="554313" cy="8045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92185B9-19B0-4A84-989A-119F3740E18E}"/>
              </a:ext>
            </a:extLst>
          </p:cNvPr>
          <p:cNvCxnSpPr>
            <a:stCxn id="22" idx="2"/>
            <a:endCxn id="12" idx="0"/>
          </p:cNvCxnSpPr>
          <p:nvPr/>
        </p:nvCxnSpPr>
        <p:spPr>
          <a:xfrm rot="5400000">
            <a:off x="8894313" y="3444565"/>
            <a:ext cx="554313" cy="6468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4C19103C-D85C-4EF0-8804-4829C8C49CBD}"/>
              </a:ext>
            </a:extLst>
          </p:cNvPr>
          <p:cNvCxnSpPr>
            <a:stCxn id="21" idx="2"/>
            <a:endCxn id="36" idx="0"/>
          </p:cNvCxnSpPr>
          <p:nvPr/>
        </p:nvCxnSpPr>
        <p:spPr>
          <a:xfrm rot="16200000" flipH="1">
            <a:off x="5794079" y="3227973"/>
            <a:ext cx="593352" cy="10170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30AC0A16-A226-4227-B2C5-BB45860FEBE3}"/>
              </a:ext>
            </a:extLst>
          </p:cNvPr>
          <p:cNvCxnSpPr>
            <a:stCxn id="21" idx="2"/>
            <a:endCxn id="34" idx="0"/>
          </p:cNvCxnSpPr>
          <p:nvPr/>
        </p:nvCxnSpPr>
        <p:spPr>
          <a:xfrm rot="5400000">
            <a:off x="5252329" y="3715222"/>
            <a:ext cx="605312" cy="54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B5812613-8C90-4B55-8872-EA78472AF4B0}"/>
              </a:ext>
            </a:extLst>
          </p:cNvPr>
          <p:cNvCxnSpPr>
            <a:stCxn id="21" idx="2"/>
            <a:endCxn id="32" idx="0"/>
          </p:cNvCxnSpPr>
          <p:nvPr/>
        </p:nvCxnSpPr>
        <p:spPr>
          <a:xfrm rot="5400000">
            <a:off x="4761238" y="3212171"/>
            <a:ext cx="593352" cy="10486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323FB71-68D5-4756-9C0E-E04626209FE7}"/>
              </a:ext>
            </a:extLst>
          </p:cNvPr>
          <p:cNvSpPr txBox="1"/>
          <p:nvPr/>
        </p:nvSpPr>
        <p:spPr>
          <a:xfrm>
            <a:off x="8658443" y="2728865"/>
            <a:ext cx="293670" cy="338554"/>
          </a:xfrm>
          <a:prstGeom prst="rect">
            <a:avLst/>
          </a:prstGeom>
          <a:noFill/>
        </p:spPr>
        <p:txBody>
          <a:bodyPr wrap="none" rtlCol="0">
            <a:spAutoFit/>
          </a:bodyPr>
          <a:lstStyle/>
          <a:p>
            <a:r>
              <a:rPr lang="en-US" sz="1600" b="1" dirty="0">
                <a:solidFill>
                  <a:srgbClr val="00B0F0"/>
                </a:solidFill>
                <a:effectLst>
                  <a:outerShdw blurRad="38100" dist="38100" dir="2700000" algn="tl">
                    <a:srgbClr val="000000">
                      <a:alpha val="43137"/>
                    </a:srgbClr>
                  </a:outerShdw>
                </a:effectLst>
              </a:rPr>
              <a:t>+</a:t>
            </a:r>
          </a:p>
        </p:txBody>
      </p:sp>
      <p:sp>
        <p:nvSpPr>
          <p:cNvPr id="61" name="TextBox 60">
            <a:extLst>
              <a:ext uri="{FF2B5EF4-FFF2-40B4-BE49-F238E27FC236}">
                <a16:creationId xmlns:a16="http://schemas.microsoft.com/office/drawing/2014/main" id="{BAEE8D48-70B1-4E5E-8798-2570D911840C}"/>
              </a:ext>
            </a:extLst>
          </p:cNvPr>
          <p:cNvSpPr txBox="1"/>
          <p:nvPr/>
        </p:nvSpPr>
        <p:spPr>
          <a:xfrm>
            <a:off x="9394552" y="4093886"/>
            <a:ext cx="293670" cy="338554"/>
          </a:xfrm>
          <a:prstGeom prst="rect">
            <a:avLst/>
          </a:prstGeom>
          <a:noFill/>
        </p:spPr>
        <p:txBody>
          <a:bodyPr wrap="none" rtlCol="0">
            <a:spAutoFit/>
          </a:bodyPr>
          <a:lstStyle/>
          <a:p>
            <a:r>
              <a:rPr lang="en-US" sz="1600" b="1" dirty="0">
                <a:solidFill>
                  <a:srgbClr val="00B0F0"/>
                </a:solidFill>
                <a:effectLst>
                  <a:outerShdw blurRad="38100" dist="38100" dir="2700000" algn="tl">
                    <a:srgbClr val="000000">
                      <a:alpha val="43137"/>
                    </a:srgbClr>
                  </a:outerShdw>
                </a:effectLst>
              </a:rPr>
              <a:t>+</a:t>
            </a:r>
          </a:p>
        </p:txBody>
      </p:sp>
      <p:sp>
        <p:nvSpPr>
          <p:cNvPr id="62" name="TextBox 61">
            <a:extLst>
              <a:ext uri="{FF2B5EF4-FFF2-40B4-BE49-F238E27FC236}">
                <a16:creationId xmlns:a16="http://schemas.microsoft.com/office/drawing/2014/main" id="{F366BB61-0F60-429E-9F3A-8A8F0971197F}"/>
              </a:ext>
            </a:extLst>
          </p:cNvPr>
          <p:cNvSpPr txBox="1"/>
          <p:nvPr/>
        </p:nvSpPr>
        <p:spPr>
          <a:xfrm>
            <a:off x="7734892" y="1679069"/>
            <a:ext cx="293670" cy="338554"/>
          </a:xfrm>
          <a:prstGeom prst="rect">
            <a:avLst/>
          </a:prstGeom>
          <a:noFill/>
        </p:spPr>
        <p:txBody>
          <a:bodyPr wrap="none" rtlCol="0">
            <a:spAutoFit/>
          </a:bodyPr>
          <a:lstStyle/>
          <a:p>
            <a:r>
              <a:rPr lang="en-US" sz="1600" b="1" dirty="0">
                <a:solidFill>
                  <a:srgbClr val="00B0F0"/>
                </a:solidFill>
                <a:effectLst>
                  <a:outerShdw blurRad="38100" dist="38100" dir="2700000" algn="tl">
                    <a:srgbClr val="000000">
                      <a:alpha val="43137"/>
                    </a:srgbClr>
                  </a:outerShdw>
                </a:effectLst>
              </a:rPr>
              <a:t>+</a:t>
            </a:r>
          </a:p>
        </p:txBody>
      </p:sp>
      <p:sp>
        <p:nvSpPr>
          <p:cNvPr id="63" name="TextBox 62">
            <a:extLst>
              <a:ext uri="{FF2B5EF4-FFF2-40B4-BE49-F238E27FC236}">
                <a16:creationId xmlns:a16="http://schemas.microsoft.com/office/drawing/2014/main" id="{996F3976-3B62-48E9-8A5D-AD9E45EEF197}"/>
              </a:ext>
            </a:extLst>
          </p:cNvPr>
          <p:cNvSpPr txBox="1"/>
          <p:nvPr/>
        </p:nvSpPr>
        <p:spPr>
          <a:xfrm>
            <a:off x="4267074" y="5140245"/>
            <a:ext cx="6819772" cy="584775"/>
          </a:xfrm>
          <a:prstGeom prst="rect">
            <a:avLst/>
          </a:prstGeom>
          <a:noFill/>
        </p:spPr>
        <p:txBody>
          <a:bodyPr wrap="square" rtlCol="0">
            <a:spAutoFit/>
          </a:bodyPr>
          <a:lstStyle/>
          <a:p>
            <a:r>
              <a:rPr lang="en-US" sz="1600" dirty="0"/>
              <a:t>Honorable mentions: Sales/Labor Hour (SPLH), Gross Profit/SQFT, Direct Labor as a % of Sales, etc.</a:t>
            </a:r>
          </a:p>
        </p:txBody>
      </p:sp>
      <p:sp>
        <p:nvSpPr>
          <p:cNvPr id="64" name="TextBox 63">
            <a:extLst>
              <a:ext uri="{FF2B5EF4-FFF2-40B4-BE49-F238E27FC236}">
                <a16:creationId xmlns:a16="http://schemas.microsoft.com/office/drawing/2014/main" id="{15B1B669-207F-4830-8EE2-3458CFD93FA3}"/>
              </a:ext>
            </a:extLst>
          </p:cNvPr>
          <p:cNvSpPr txBox="1"/>
          <p:nvPr/>
        </p:nvSpPr>
        <p:spPr>
          <a:xfrm>
            <a:off x="4267074" y="5774218"/>
            <a:ext cx="6819772" cy="338554"/>
          </a:xfrm>
          <a:prstGeom prst="rect">
            <a:avLst/>
          </a:prstGeom>
          <a:noFill/>
        </p:spPr>
        <p:txBody>
          <a:bodyPr wrap="square" rtlCol="0">
            <a:spAutoFit/>
          </a:bodyPr>
          <a:lstStyle/>
          <a:p>
            <a:r>
              <a:rPr lang="en-US" sz="1600" dirty="0"/>
              <a:t>Note: Growth in some of these numbers can be a “bad” thing.</a:t>
            </a:r>
          </a:p>
        </p:txBody>
      </p:sp>
      <p:pic>
        <p:nvPicPr>
          <p:cNvPr id="65" name="Picture 64">
            <a:extLst>
              <a:ext uri="{FF2B5EF4-FFF2-40B4-BE49-F238E27FC236}">
                <a16:creationId xmlns:a16="http://schemas.microsoft.com/office/drawing/2014/main" id="{7E1057B1-667A-480E-8B10-90AC2A452BC7}"/>
              </a:ext>
            </a:extLst>
          </p:cNvPr>
          <p:cNvPicPr>
            <a:picLocks noChangeAspect="1"/>
          </p:cNvPicPr>
          <p:nvPr/>
        </p:nvPicPr>
        <p:blipFill>
          <a:blip r:embed="rId20"/>
          <a:stretch>
            <a:fillRect/>
          </a:stretch>
        </p:blipFill>
        <p:spPr>
          <a:xfrm>
            <a:off x="10915118" y="6226486"/>
            <a:ext cx="1015863" cy="457200"/>
          </a:xfrm>
          <a:prstGeom prst="rect">
            <a:avLst/>
          </a:prstGeom>
        </p:spPr>
      </p:pic>
      <p:sp>
        <p:nvSpPr>
          <p:cNvPr id="41" name="TextBox 40">
            <a:extLst>
              <a:ext uri="{FF2B5EF4-FFF2-40B4-BE49-F238E27FC236}">
                <a16:creationId xmlns:a16="http://schemas.microsoft.com/office/drawing/2014/main" id="{BD8028C1-7F50-414B-8637-00EBC0C793A4}"/>
              </a:ext>
            </a:extLst>
          </p:cNvPr>
          <p:cNvSpPr txBox="1"/>
          <p:nvPr/>
        </p:nvSpPr>
        <p:spPr>
          <a:xfrm>
            <a:off x="7535135" y="3399065"/>
            <a:ext cx="1058303" cy="338554"/>
          </a:xfrm>
          <a:prstGeom prst="rect">
            <a:avLst/>
          </a:prstGeom>
          <a:noFill/>
        </p:spPr>
        <p:txBody>
          <a:bodyPr wrap="none" rtlCol="0">
            <a:spAutoFit/>
          </a:bodyPr>
          <a:lstStyle/>
          <a:p>
            <a:pPr algn="ctr"/>
            <a:r>
              <a:rPr lang="en-US" sz="1600" dirty="0">
                <a:solidFill>
                  <a:srgbClr val="92D050"/>
                </a:solidFill>
              </a:rPr>
              <a:t>Gas Prices</a:t>
            </a:r>
            <a:endParaRPr lang="en-US" sz="1200" dirty="0">
              <a:solidFill>
                <a:srgbClr val="92D050"/>
              </a:solidFill>
            </a:endParaRPr>
          </a:p>
        </p:txBody>
      </p:sp>
    </p:spTree>
    <p:extLst>
      <p:ext uri="{BB962C8B-B14F-4D97-AF65-F5344CB8AC3E}">
        <p14:creationId xmlns:p14="http://schemas.microsoft.com/office/powerpoint/2010/main" val="140383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fill="hold"/>
                                        <p:tgtEl>
                                          <p:spTgt spid="58"/>
                                        </p:tgtEl>
                                        <p:attrNameLst>
                                          <p:attrName>ppt_x</p:attrName>
                                        </p:attrNameLst>
                                      </p:cBhvr>
                                      <p:tavLst>
                                        <p:tav tm="0">
                                          <p:val>
                                            <p:strVal val="#ppt_x"/>
                                          </p:val>
                                        </p:tav>
                                        <p:tav tm="100000">
                                          <p:val>
                                            <p:strVal val="#ppt_x"/>
                                          </p:val>
                                        </p:tav>
                                      </p:tavLst>
                                    </p:anim>
                                    <p:anim calcmode="lin" valueType="num">
                                      <p:cBhvr additive="base">
                                        <p:cTn id="54" dur="5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ppt_x"/>
                                          </p:val>
                                        </p:tav>
                                        <p:tav tm="100000">
                                          <p:val>
                                            <p:strVal val="#ppt_x"/>
                                          </p:val>
                                        </p:tav>
                                      </p:tavLst>
                                    </p:anim>
                                    <p:anim calcmode="lin" valueType="num">
                                      <p:cBhvr additive="base">
                                        <p:cTn id="62" dur="500" fill="hold"/>
                                        <p:tgtEl>
                                          <p:spTgt spid="5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500" fill="hold"/>
                                        <p:tgtEl>
                                          <p:spTgt spid="46"/>
                                        </p:tgtEl>
                                        <p:attrNameLst>
                                          <p:attrName>ppt_x</p:attrName>
                                        </p:attrNameLst>
                                      </p:cBhvr>
                                      <p:tavLst>
                                        <p:tav tm="0">
                                          <p:val>
                                            <p:strVal val="#ppt_x"/>
                                          </p:val>
                                        </p:tav>
                                        <p:tav tm="100000">
                                          <p:val>
                                            <p:strVal val="#ppt_x"/>
                                          </p:val>
                                        </p:tav>
                                      </p:tavLst>
                                    </p:anim>
                                    <p:anim calcmode="lin" valueType="num">
                                      <p:cBhvr additive="base">
                                        <p:cTn id="96" dur="50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ppt_x"/>
                                          </p:val>
                                        </p:tav>
                                        <p:tav tm="100000">
                                          <p:val>
                                            <p:strVal val="#ppt_x"/>
                                          </p:val>
                                        </p:tav>
                                      </p:tavLst>
                                    </p:anim>
                                    <p:anim calcmode="lin" valueType="num">
                                      <p:cBhvr additive="base">
                                        <p:cTn id="100" dur="500" fill="hold"/>
                                        <p:tgtEl>
                                          <p:spTgt spid="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additive="base">
                                        <p:cTn id="117" dur="500" fill="hold"/>
                                        <p:tgtEl>
                                          <p:spTgt spid="52"/>
                                        </p:tgtEl>
                                        <p:attrNameLst>
                                          <p:attrName>ppt_x</p:attrName>
                                        </p:attrNameLst>
                                      </p:cBhvr>
                                      <p:tavLst>
                                        <p:tav tm="0">
                                          <p:val>
                                            <p:strVal val="#ppt_x"/>
                                          </p:val>
                                        </p:tav>
                                        <p:tav tm="100000">
                                          <p:val>
                                            <p:strVal val="#ppt_x"/>
                                          </p:val>
                                        </p:tav>
                                      </p:tavLst>
                                    </p:anim>
                                    <p:anim calcmode="lin" valueType="num">
                                      <p:cBhvr additive="base">
                                        <p:cTn id="118" dur="500" fill="hold"/>
                                        <p:tgtEl>
                                          <p:spTgt spid="52"/>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ppt_x"/>
                                          </p:val>
                                        </p:tav>
                                        <p:tav tm="100000">
                                          <p:val>
                                            <p:strVal val="#ppt_x"/>
                                          </p:val>
                                        </p:tav>
                                      </p:tavLst>
                                    </p:anim>
                                    <p:anim calcmode="lin" valueType="num">
                                      <p:cBhvr additive="base">
                                        <p:cTn id="122" dur="500" fill="hold"/>
                                        <p:tgtEl>
                                          <p:spTgt spid="48"/>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2"/>
                                        </p:tgtEl>
                                        <p:attrNameLst>
                                          <p:attrName>style.visibility</p:attrName>
                                        </p:attrNameLst>
                                      </p:cBhvr>
                                      <p:to>
                                        <p:strVal val="visible"/>
                                      </p:to>
                                    </p:set>
                                    <p:anim calcmode="lin" valueType="num">
                                      <p:cBhvr additive="base">
                                        <p:cTn id="129" dur="500" fill="hold"/>
                                        <p:tgtEl>
                                          <p:spTgt spid="12"/>
                                        </p:tgtEl>
                                        <p:attrNameLst>
                                          <p:attrName>ppt_x</p:attrName>
                                        </p:attrNameLst>
                                      </p:cBhvr>
                                      <p:tavLst>
                                        <p:tav tm="0">
                                          <p:val>
                                            <p:strVal val="#ppt_x"/>
                                          </p:val>
                                        </p:tav>
                                        <p:tav tm="100000">
                                          <p:val>
                                            <p:strVal val="#ppt_x"/>
                                          </p:val>
                                        </p:tav>
                                      </p:tavLst>
                                    </p:anim>
                                    <p:anim calcmode="lin" valueType="num">
                                      <p:cBhvr additive="base">
                                        <p:cTn id="130" dur="500" fill="hold"/>
                                        <p:tgtEl>
                                          <p:spTgt spid="12"/>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additive="base">
                                        <p:cTn id="133" dur="500" fill="hold"/>
                                        <p:tgtEl>
                                          <p:spTgt spid="17"/>
                                        </p:tgtEl>
                                        <p:attrNameLst>
                                          <p:attrName>ppt_x</p:attrName>
                                        </p:attrNameLst>
                                      </p:cBhvr>
                                      <p:tavLst>
                                        <p:tav tm="0">
                                          <p:val>
                                            <p:strVal val="#ppt_x"/>
                                          </p:val>
                                        </p:tav>
                                        <p:tav tm="100000">
                                          <p:val>
                                            <p:strVal val="#ppt_x"/>
                                          </p:val>
                                        </p:tav>
                                      </p:tavLst>
                                    </p:anim>
                                    <p:anim calcmode="lin" valueType="num">
                                      <p:cBhvr additive="base">
                                        <p:cTn id="134" dur="500" fill="hold"/>
                                        <p:tgtEl>
                                          <p:spTgt spid="1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8"/>
                                        </p:tgtEl>
                                        <p:attrNameLst>
                                          <p:attrName>style.visibility</p:attrName>
                                        </p:attrNameLst>
                                      </p:cBhvr>
                                      <p:to>
                                        <p:strVal val="visible"/>
                                      </p:to>
                                    </p:set>
                                    <p:anim calcmode="lin" valueType="num">
                                      <p:cBhvr additive="base">
                                        <p:cTn id="137" dur="500" fill="hold"/>
                                        <p:tgtEl>
                                          <p:spTgt spid="18"/>
                                        </p:tgtEl>
                                        <p:attrNameLst>
                                          <p:attrName>ppt_x</p:attrName>
                                        </p:attrNameLst>
                                      </p:cBhvr>
                                      <p:tavLst>
                                        <p:tav tm="0">
                                          <p:val>
                                            <p:strVal val="#ppt_x"/>
                                          </p:val>
                                        </p:tav>
                                        <p:tav tm="100000">
                                          <p:val>
                                            <p:strVal val="#ppt_x"/>
                                          </p:val>
                                        </p:tav>
                                      </p:tavLst>
                                    </p:anim>
                                    <p:anim calcmode="lin" valueType="num">
                                      <p:cBhvr additive="base">
                                        <p:cTn id="1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62"/>
                                        </p:tgtEl>
                                        <p:attrNameLst>
                                          <p:attrName>style.visibility</p:attrName>
                                        </p:attrNameLst>
                                      </p:cBhvr>
                                      <p:to>
                                        <p:strVal val="visible"/>
                                      </p:to>
                                    </p:set>
                                    <p:anim calcmode="lin" valueType="num">
                                      <p:cBhvr additive="base">
                                        <p:cTn id="143" dur="500" fill="hold"/>
                                        <p:tgtEl>
                                          <p:spTgt spid="62"/>
                                        </p:tgtEl>
                                        <p:attrNameLst>
                                          <p:attrName>ppt_x</p:attrName>
                                        </p:attrNameLst>
                                      </p:cBhvr>
                                      <p:tavLst>
                                        <p:tav tm="0">
                                          <p:val>
                                            <p:strVal val="#ppt_x"/>
                                          </p:val>
                                        </p:tav>
                                        <p:tav tm="100000">
                                          <p:val>
                                            <p:strVal val="#ppt_x"/>
                                          </p:val>
                                        </p:tav>
                                      </p:tavLst>
                                    </p:anim>
                                    <p:anim calcmode="lin" valueType="num">
                                      <p:cBhvr additive="base">
                                        <p:cTn id="144" dur="500" fill="hold"/>
                                        <p:tgtEl>
                                          <p:spTgt spid="6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additive="base">
                                        <p:cTn id="147" dur="500" fill="hold"/>
                                        <p:tgtEl>
                                          <p:spTgt spid="60"/>
                                        </p:tgtEl>
                                        <p:attrNameLst>
                                          <p:attrName>ppt_x</p:attrName>
                                        </p:attrNameLst>
                                      </p:cBhvr>
                                      <p:tavLst>
                                        <p:tav tm="0">
                                          <p:val>
                                            <p:strVal val="#ppt_x"/>
                                          </p:val>
                                        </p:tav>
                                        <p:tav tm="100000">
                                          <p:val>
                                            <p:strVal val="#ppt_x"/>
                                          </p:val>
                                        </p:tav>
                                      </p:tavLst>
                                    </p:anim>
                                    <p:anim calcmode="lin" valueType="num">
                                      <p:cBhvr additive="base">
                                        <p:cTn id="148" dur="500" fill="hold"/>
                                        <p:tgtEl>
                                          <p:spTgt spid="6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additive="base">
                                        <p:cTn id="151" dur="500" fill="hold"/>
                                        <p:tgtEl>
                                          <p:spTgt spid="61"/>
                                        </p:tgtEl>
                                        <p:attrNameLst>
                                          <p:attrName>ppt_x</p:attrName>
                                        </p:attrNameLst>
                                      </p:cBhvr>
                                      <p:tavLst>
                                        <p:tav tm="0">
                                          <p:val>
                                            <p:strVal val="#ppt_x"/>
                                          </p:val>
                                        </p:tav>
                                        <p:tav tm="100000">
                                          <p:val>
                                            <p:strVal val="#ppt_x"/>
                                          </p:val>
                                        </p:tav>
                                      </p:tavLst>
                                    </p:anim>
                                    <p:anim calcmode="lin" valueType="num">
                                      <p:cBhvr additive="base">
                                        <p:cTn id="1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3"/>
                                        </p:tgtEl>
                                        <p:attrNameLst>
                                          <p:attrName>style.visibility</p:attrName>
                                        </p:attrNameLst>
                                      </p:cBhvr>
                                      <p:to>
                                        <p:strVal val="visible"/>
                                      </p:to>
                                    </p:set>
                                    <p:anim calcmode="lin" valueType="num">
                                      <p:cBhvr additive="base">
                                        <p:cTn id="157" dur="500" fill="hold"/>
                                        <p:tgtEl>
                                          <p:spTgt spid="63"/>
                                        </p:tgtEl>
                                        <p:attrNameLst>
                                          <p:attrName>ppt_x</p:attrName>
                                        </p:attrNameLst>
                                      </p:cBhvr>
                                      <p:tavLst>
                                        <p:tav tm="0">
                                          <p:val>
                                            <p:strVal val="#ppt_x"/>
                                          </p:val>
                                        </p:tav>
                                        <p:tav tm="100000">
                                          <p:val>
                                            <p:strVal val="#ppt_x"/>
                                          </p:val>
                                        </p:tav>
                                      </p:tavLst>
                                    </p:anim>
                                    <p:anim calcmode="lin" valueType="num">
                                      <p:cBhvr additive="base">
                                        <p:cTn id="15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64"/>
                                        </p:tgtEl>
                                        <p:attrNameLst>
                                          <p:attrName>style.visibility</p:attrName>
                                        </p:attrNameLst>
                                      </p:cBhvr>
                                      <p:to>
                                        <p:strVal val="visible"/>
                                      </p:to>
                                    </p:set>
                                    <p:anim calcmode="lin" valueType="num">
                                      <p:cBhvr additive="base">
                                        <p:cTn id="163" dur="500" fill="hold"/>
                                        <p:tgtEl>
                                          <p:spTgt spid="64"/>
                                        </p:tgtEl>
                                        <p:attrNameLst>
                                          <p:attrName>ppt_x</p:attrName>
                                        </p:attrNameLst>
                                      </p:cBhvr>
                                      <p:tavLst>
                                        <p:tav tm="0">
                                          <p:val>
                                            <p:strVal val="#ppt_x"/>
                                          </p:val>
                                        </p:tav>
                                        <p:tav tm="100000">
                                          <p:val>
                                            <p:strVal val="#ppt_x"/>
                                          </p:val>
                                        </p:tav>
                                      </p:tavLst>
                                    </p:anim>
                                    <p:anim calcmode="lin" valueType="num">
                                      <p:cBhvr additive="base">
                                        <p:cTn id="164" dur="500" fill="hold"/>
                                        <p:tgtEl>
                                          <p:spTgt spid="6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additive="base">
                                        <p:cTn id="167" dur="500" fill="hold"/>
                                        <p:tgtEl>
                                          <p:spTgt spid="41"/>
                                        </p:tgtEl>
                                        <p:attrNameLst>
                                          <p:attrName>ppt_x</p:attrName>
                                        </p:attrNameLst>
                                      </p:cBhvr>
                                      <p:tavLst>
                                        <p:tav tm="0">
                                          <p:val>
                                            <p:strVal val="#ppt_x"/>
                                          </p:val>
                                        </p:tav>
                                        <p:tav tm="100000">
                                          <p:val>
                                            <p:strVal val="#ppt_x"/>
                                          </p:val>
                                        </p:tav>
                                      </p:tavLst>
                                    </p:anim>
                                    <p:anim calcmode="lin" valueType="num">
                                      <p:cBhvr additive="base">
                                        <p:cTn id="16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1" grpId="0"/>
      <p:bldP spid="22" grpId="0"/>
      <p:bldP spid="23" grpId="0"/>
      <p:bldP spid="24" grpId="0"/>
      <p:bldP spid="26" grpId="0"/>
      <p:bldP spid="28" grpId="0"/>
      <p:bldP spid="60" grpId="0"/>
      <p:bldP spid="61" grpId="0"/>
      <p:bldP spid="62" grpId="0"/>
      <p:bldP spid="63" grpId="0"/>
      <p:bldP spid="64"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02BD-CA11-4378-9301-629236AEE951}"/>
              </a:ext>
            </a:extLst>
          </p:cNvPr>
          <p:cNvSpPr>
            <a:spLocks noGrp="1"/>
          </p:cNvSpPr>
          <p:nvPr>
            <p:ph type="title"/>
          </p:nvPr>
        </p:nvSpPr>
        <p:spPr/>
        <p:txBody>
          <a:bodyPr/>
          <a:lstStyle/>
          <a:p>
            <a:r>
              <a:rPr lang="en-US" dirty="0"/>
              <a:t>Airline analytics</a:t>
            </a:r>
            <a:br>
              <a:rPr lang="en-US" dirty="0"/>
            </a:br>
            <a:r>
              <a:rPr lang="en-US" sz="2400" dirty="0"/>
              <a:t>(examples)</a:t>
            </a:r>
            <a:endParaRPr lang="en-US" dirty="0"/>
          </a:p>
        </p:txBody>
      </p:sp>
      <p:pic>
        <p:nvPicPr>
          <p:cNvPr id="5" name="Graphic 4" descr="Airplane">
            <a:extLst>
              <a:ext uri="{FF2B5EF4-FFF2-40B4-BE49-F238E27FC236}">
                <a16:creationId xmlns:a16="http://schemas.microsoft.com/office/drawing/2014/main" id="{82E7F6E6-571A-474C-844C-466AB01F976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5400000">
            <a:off x="5781106" y="1011324"/>
            <a:ext cx="457200" cy="457200"/>
          </a:xfrm>
          <a:prstGeom prst="rect">
            <a:avLst/>
          </a:prstGeom>
        </p:spPr>
      </p:pic>
      <p:pic>
        <p:nvPicPr>
          <p:cNvPr id="9" name="Graphic 8" descr="Ruler">
            <a:extLst>
              <a:ext uri="{FF2B5EF4-FFF2-40B4-BE49-F238E27FC236}">
                <a16:creationId xmlns:a16="http://schemas.microsoft.com/office/drawing/2014/main" id="{9F086C01-B9A5-40AF-AE44-6A1C70D1801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700000">
            <a:off x="5985164" y="5104813"/>
            <a:ext cx="457200" cy="457200"/>
          </a:xfrm>
          <a:prstGeom prst="rect">
            <a:avLst/>
          </a:prstGeom>
        </p:spPr>
      </p:pic>
      <p:pic>
        <p:nvPicPr>
          <p:cNvPr id="11" name="Graphic 10" descr="Piggy Bank">
            <a:extLst>
              <a:ext uri="{FF2B5EF4-FFF2-40B4-BE49-F238E27FC236}">
                <a16:creationId xmlns:a16="http://schemas.microsoft.com/office/drawing/2014/main" id="{81CF0052-CAB6-4108-BD43-8D0E97A5912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98131" y="272710"/>
            <a:ext cx="457200" cy="457200"/>
          </a:xfrm>
          <a:prstGeom prst="rect">
            <a:avLst/>
          </a:prstGeom>
        </p:spPr>
      </p:pic>
      <p:pic>
        <p:nvPicPr>
          <p:cNvPr id="13" name="Graphic 12" descr="Call center">
            <a:extLst>
              <a:ext uri="{FF2B5EF4-FFF2-40B4-BE49-F238E27FC236}">
                <a16:creationId xmlns:a16="http://schemas.microsoft.com/office/drawing/2014/main" id="{63ABEF42-1D41-4233-8817-D8E044F7D53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134567" y="3972910"/>
            <a:ext cx="457200" cy="457200"/>
          </a:xfrm>
          <a:prstGeom prst="rect">
            <a:avLst/>
          </a:prstGeom>
        </p:spPr>
      </p:pic>
      <p:pic>
        <p:nvPicPr>
          <p:cNvPr id="15" name="Graphic 14" descr="Group">
            <a:extLst>
              <a:ext uri="{FF2B5EF4-FFF2-40B4-BE49-F238E27FC236}">
                <a16:creationId xmlns:a16="http://schemas.microsoft.com/office/drawing/2014/main" id="{962129DA-56B4-4C4A-BA2E-378304AE7DE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588212" y="5009803"/>
            <a:ext cx="457200" cy="457200"/>
          </a:xfrm>
          <a:prstGeom prst="rect">
            <a:avLst/>
          </a:prstGeom>
        </p:spPr>
      </p:pic>
      <p:sp>
        <p:nvSpPr>
          <p:cNvPr id="16" name="TextBox 15">
            <a:extLst>
              <a:ext uri="{FF2B5EF4-FFF2-40B4-BE49-F238E27FC236}">
                <a16:creationId xmlns:a16="http://schemas.microsoft.com/office/drawing/2014/main" id="{156A691A-BF58-48FA-9F1E-1E0C05E54692}"/>
              </a:ext>
            </a:extLst>
          </p:cNvPr>
          <p:cNvSpPr txBox="1"/>
          <p:nvPr/>
        </p:nvSpPr>
        <p:spPr>
          <a:xfrm>
            <a:off x="5594429" y="1445836"/>
            <a:ext cx="863763" cy="523220"/>
          </a:xfrm>
          <a:prstGeom prst="rect">
            <a:avLst/>
          </a:prstGeom>
          <a:noFill/>
        </p:spPr>
        <p:txBody>
          <a:bodyPr wrap="none" rtlCol="0">
            <a:spAutoFit/>
          </a:bodyPr>
          <a:lstStyle/>
          <a:p>
            <a:pPr algn="ctr"/>
            <a:r>
              <a:rPr lang="en-US" sz="1600" dirty="0"/>
              <a:t>RASM</a:t>
            </a:r>
          </a:p>
          <a:p>
            <a:pPr algn="ctr"/>
            <a:r>
              <a:rPr lang="en-US" sz="1200" dirty="0"/>
              <a:t>(Rev/ASM)</a:t>
            </a:r>
          </a:p>
        </p:txBody>
      </p:sp>
      <p:sp>
        <p:nvSpPr>
          <p:cNvPr id="17" name="TextBox 16">
            <a:extLst>
              <a:ext uri="{FF2B5EF4-FFF2-40B4-BE49-F238E27FC236}">
                <a16:creationId xmlns:a16="http://schemas.microsoft.com/office/drawing/2014/main" id="{47B62843-F3AC-4781-9980-00BB79CED5FD}"/>
              </a:ext>
            </a:extLst>
          </p:cNvPr>
          <p:cNvSpPr txBox="1"/>
          <p:nvPr/>
        </p:nvSpPr>
        <p:spPr>
          <a:xfrm>
            <a:off x="7267438" y="685202"/>
            <a:ext cx="918585" cy="338554"/>
          </a:xfrm>
          <a:prstGeom prst="rect">
            <a:avLst/>
          </a:prstGeom>
          <a:noFill/>
        </p:spPr>
        <p:txBody>
          <a:bodyPr wrap="none" rtlCol="0">
            <a:spAutoFit/>
          </a:bodyPr>
          <a:lstStyle/>
          <a:p>
            <a:r>
              <a:rPr lang="en-US" sz="1600" dirty="0"/>
              <a:t>Revenue</a:t>
            </a:r>
          </a:p>
        </p:txBody>
      </p:sp>
      <p:sp>
        <p:nvSpPr>
          <p:cNvPr id="18" name="TextBox 17">
            <a:extLst>
              <a:ext uri="{FF2B5EF4-FFF2-40B4-BE49-F238E27FC236}">
                <a16:creationId xmlns:a16="http://schemas.microsoft.com/office/drawing/2014/main" id="{48C89097-B789-42B5-899C-6D7EFA632C02}"/>
              </a:ext>
            </a:extLst>
          </p:cNvPr>
          <p:cNvSpPr txBox="1"/>
          <p:nvPr/>
        </p:nvSpPr>
        <p:spPr>
          <a:xfrm>
            <a:off x="10305298" y="1431892"/>
            <a:ext cx="931409" cy="338554"/>
          </a:xfrm>
          <a:prstGeom prst="rect">
            <a:avLst/>
          </a:prstGeom>
          <a:noFill/>
        </p:spPr>
        <p:txBody>
          <a:bodyPr wrap="none" rtlCol="0">
            <a:spAutoFit/>
          </a:bodyPr>
          <a:lstStyle/>
          <a:p>
            <a:pPr algn="ctr"/>
            <a:r>
              <a:rPr lang="en-US" sz="1600" dirty="0"/>
              <a:t>Rev/RGP</a:t>
            </a:r>
          </a:p>
        </p:txBody>
      </p:sp>
      <p:sp>
        <p:nvSpPr>
          <p:cNvPr id="19" name="TextBox 18">
            <a:extLst>
              <a:ext uri="{FF2B5EF4-FFF2-40B4-BE49-F238E27FC236}">
                <a16:creationId xmlns:a16="http://schemas.microsoft.com/office/drawing/2014/main" id="{30B9059A-F03F-4601-A2AE-E5FD8EC3F780}"/>
              </a:ext>
            </a:extLst>
          </p:cNvPr>
          <p:cNvSpPr txBox="1"/>
          <p:nvPr/>
        </p:nvSpPr>
        <p:spPr>
          <a:xfrm>
            <a:off x="6215213" y="3136772"/>
            <a:ext cx="1312795" cy="523220"/>
          </a:xfrm>
          <a:prstGeom prst="rect">
            <a:avLst/>
          </a:prstGeom>
          <a:noFill/>
        </p:spPr>
        <p:txBody>
          <a:bodyPr wrap="none" rtlCol="0">
            <a:spAutoFit/>
          </a:bodyPr>
          <a:lstStyle/>
          <a:p>
            <a:pPr algn="ctr"/>
            <a:r>
              <a:rPr lang="en-US" sz="1600" dirty="0">
                <a:solidFill>
                  <a:schemeClr val="accent5">
                    <a:lumMod val="75000"/>
                  </a:schemeClr>
                </a:solidFill>
              </a:rPr>
              <a:t>ASM</a:t>
            </a:r>
          </a:p>
          <a:p>
            <a:pPr algn="ctr"/>
            <a:r>
              <a:rPr lang="en-US" sz="1200" dirty="0">
                <a:solidFill>
                  <a:schemeClr val="accent5">
                    <a:lumMod val="75000"/>
                  </a:schemeClr>
                </a:solidFill>
              </a:rPr>
              <a:t>(Avail. Seat Miles)</a:t>
            </a:r>
          </a:p>
        </p:txBody>
      </p:sp>
      <p:sp>
        <p:nvSpPr>
          <p:cNvPr id="20" name="TextBox 19">
            <a:extLst>
              <a:ext uri="{FF2B5EF4-FFF2-40B4-BE49-F238E27FC236}">
                <a16:creationId xmlns:a16="http://schemas.microsoft.com/office/drawing/2014/main" id="{FD274174-1513-43BF-B6B4-28B31385D98C}"/>
              </a:ext>
            </a:extLst>
          </p:cNvPr>
          <p:cNvSpPr txBox="1"/>
          <p:nvPr/>
        </p:nvSpPr>
        <p:spPr>
          <a:xfrm>
            <a:off x="5882534" y="5455662"/>
            <a:ext cx="635110" cy="338554"/>
          </a:xfrm>
          <a:prstGeom prst="rect">
            <a:avLst/>
          </a:prstGeom>
          <a:noFill/>
        </p:spPr>
        <p:txBody>
          <a:bodyPr wrap="none" rtlCol="0">
            <a:spAutoFit/>
          </a:bodyPr>
          <a:lstStyle/>
          <a:p>
            <a:pPr algn="ctr"/>
            <a:r>
              <a:rPr lang="en-US" sz="1600" dirty="0"/>
              <a:t>Miles</a:t>
            </a:r>
            <a:endParaRPr lang="en-US" sz="1200" dirty="0"/>
          </a:p>
        </p:txBody>
      </p:sp>
      <p:sp>
        <p:nvSpPr>
          <p:cNvPr id="21" name="TextBox 20">
            <a:extLst>
              <a:ext uri="{FF2B5EF4-FFF2-40B4-BE49-F238E27FC236}">
                <a16:creationId xmlns:a16="http://schemas.microsoft.com/office/drawing/2014/main" id="{2ACDECB6-B1D2-432F-8F19-ED2EEC517EE2}"/>
              </a:ext>
            </a:extLst>
          </p:cNvPr>
          <p:cNvSpPr txBox="1"/>
          <p:nvPr/>
        </p:nvSpPr>
        <p:spPr>
          <a:xfrm>
            <a:off x="7548690" y="5459046"/>
            <a:ext cx="1008225" cy="523220"/>
          </a:xfrm>
          <a:prstGeom prst="rect">
            <a:avLst/>
          </a:prstGeom>
          <a:noFill/>
        </p:spPr>
        <p:txBody>
          <a:bodyPr wrap="none" rtlCol="0">
            <a:spAutoFit/>
          </a:bodyPr>
          <a:lstStyle/>
          <a:p>
            <a:pPr algn="ctr"/>
            <a:r>
              <a:rPr lang="en-US" sz="1600" dirty="0"/>
              <a:t>AS</a:t>
            </a:r>
          </a:p>
          <a:p>
            <a:pPr algn="ctr"/>
            <a:r>
              <a:rPr lang="en-US" sz="1200" dirty="0"/>
              <a:t>(Avail. Seats)</a:t>
            </a:r>
            <a:endParaRPr lang="en-US" sz="1050" dirty="0"/>
          </a:p>
        </p:txBody>
      </p:sp>
      <p:sp>
        <p:nvSpPr>
          <p:cNvPr id="22" name="TextBox 21">
            <a:extLst>
              <a:ext uri="{FF2B5EF4-FFF2-40B4-BE49-F238E27FC236}">
                <a16:creationId xmlns:a16="http://schemas.microsoft.com/office/drawing/2014/main" id="{D2F7100B-D8E3-4B84-965E-0CD1ED476AED}"/>
              </a:ext>
            </a:extLst>
          </p:cNvPr>
          <p:cNvSpPr txBox="1"/>
          <p:nvPr/>
        </p:nvSpPr>
        <p:spPr>
          <a:xfrm>
            <a:off x="10198534" y="5423069"/>
            <a:ext cx="1236556" cy="523220"/>
          </a:xfrm>
          <a:prstGeom prst="rect">
            <a:avLst/>
          </a:prstGeom>
          <a:noFill/>
        </p:spPr>
        <p:txBody>
          <a:bodyPr wrap="none" rtlCol="0">
            <a:spAutoFit/>
          </a:bodyPr>
          <a:lstStyle/>
          <a:p>
            <a:pPr algn="ctr"/>
            <a:r>
              <a:rPr lang="en-US" sz="1600" dirty="0">
                <a:solidFill>
                  <a:schemeClr val="accent5">
                    <a:lumMod val="75000"/>
                  </a:schemeClr>
                </a:solidFill>
              </a:rPr>
              <a:t>RGP</a:t>
            </a:r>
          </a:p>
          <a:p>
            <a:pPr algn="ctr"/>
            <a:r>
              <a:rPr lang="en-US" sz="1200" dirty="0">
                <a:solidFill>
                  <a:schemeClr val="accent5">
                    <a:lumMod val="75000"/>
                  </a:schemeClr>
                </a:solidFill>
              </a:rPr>
              <a:t>(Rev. Gen. Pass)</a:t>
            </a:r>
          </a:p>
        </p:txBody>
      </p:sp>
      <p:pic>
        <p:nvPicPr>
          <p:cNvPr id="23" name="Graphic 22" descr="Group">
            <a:extLst>
              <a:ext uri="{FF2B5EF4-FFF2-40B4-BE49-F238E27FC236}">
                <a16:creationId xmlns:a16="http://schemas.microsoft.com/office/drawing/2014/main" id="{CA3D8598-46AF-496D-8815-9D8DB887194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0542402" y="1011324"/>
            <a:ext cx="457200" cy="457200"/>
          </a:xfrm>
          <a:prstGeom prst="rect">
            <a:avLst/>
          </a:prstGeom>
        </p:spPr>
      </p:pic>
      <p:pic>
        <p:nvPicPr>
          <p:cNvPr id="26" name="Graphic 25" descr="Airplane">
            <a:extLst>
              <a:ext uri="{FF2B5EF4-FFF2-40B4-BE49-F238E27FC236}">
                <a16:creationId xmlns:a16="http://schemas.microsoft.com/office/drawing/2014/main" id="{713396A1-B839-4062-B21C-F6DA219723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5400000">
            <a:off x="7824202" y="5045780"/>
            <a:ext cx="457200" cy="457200"/>
          </a:xfrm>
          <a:prstGeom prst="rect">
            <a:avLst/>
          </a:prstGeom>
        </p:spPr>
      </p:pic>
      <p:pic>
        <p:nvPicPr>
          <p:cNvPr id="28" name="Graphic 27" descr="Tag">
            <a:extLst>
              <a:ext uri="{FF2B5EF4-FFF2-40B4-BE49-F238E27FC236}">
                <a16:creationId xmlns:a16="http://schemas.microsoft.com/office/drawing/2014/main" id="{CA377F96-564F-457F-BFCB-72FF8A1F7B7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381212" y="5045780"/>
            <a:ext cx="457200" cy="457200"/>
          </a:xfrm>
          <a:prstGeom prst="rect">
            <a:avLst/>
          </a:prstGeom>
        </p:spPr>
      </p:pic>
      <p:sp>
        <p:nvSpPr>
          <p:cNvPr id="29" name="TextBox 28">
            <a:extLst>
              <a:ext uri="{FF2B5EF4-FFF2-40B4-BE49-F238E27FC236}">
                <a16:creationId xmlns:a16="http://schemas.microsoft.com/office/drawing/2014/main" id="{B78993E0-F545-4045-8201-BA7BB234D8F3}"/>
              </a:ext>
            </a:extLst>
          </p:cNvPr>
          <p:cNvSpPr txBox="1"/>
          <p:nvPr/>
        </p:nvSpPr>
        <p:spPr>
          <a:xfrm>
            <a:off x="4015169" y="5455662"/>
            <a:ext cx="1420582" cy="338554"/>
          </a:xfrm>
          <a:prstGeom prst="rect">
            <a:avLst/>
          </a:prstGeom>
          <a:noFill/>
        </p:spPr>
        <p:txBody>
          <a:bodyPr wrap="none" rtlCol="0">
            <a:spAutoFit/>
          </a:bodyPr>
          <a:lstStyle/>
          <a:p>
            <a:pPr algn="ctr"/>
            <a:r>
              <a:rPr lang="en-US" sz="1600" dirty="0"/>
              <a:t>Cost/Expenses</a:t>
            </a:r>
            <a:endParaRPr lang="en-US" sz="1200" dirty="0"/>
          </a:p>
        </p:txBody>
      </p:sp>
      <p:sp>
        <p:nvSpPr>
          <p:cNvPr id="30" name="TextBox 29">
            <a:extLst>
              <a:ext uri="{FF2B5EF4-FFF2-40B4-BE49-F238E27FC236}">
                <a16:creationId xmlns:a16="http://schemas.microsoft.com/office/drawing/2014/main" id="{1224D438-A885-400E-A66A-BD4B67C55ED4}"/>
              </a:ext>
            </a:extLst>
          </p:cNvPr>
          <p:cNvSpPr txBox="1"/>
          <p:nvPr/>
        </p:nvSpPr>
        <p:spPr>
          <a:xfrm>
            <a:off x="8295799" y="4104848"/>
            <a:ext cx="1242648" cy="523220"/>
          </a:xfrm>
          <a:prstGeom prst="rect">
            <a:avLst/>
          </a:prstGeom>
          <a:noFill/>
        </p:spPr>
        <p:txBody>
          <a:bodyPr wrap="none" rtlCol="0">
            <a:spAutoFit/>
          </a:bodyPr>
          <a:lstStyle/>
          <a:p>
            <a:pPr algn="ctr"/>
            <a:r>
              <a:rPr lang="en-US" sz="1600" dirty="0"/>
              <a:t>BF %</a:t>
            </a:r>
          </a:p>
          <a:p>
            <a:pPr algn="ctr"/>
            <a:r>
              <a:rPr lang="en-US" sz="1200" dirty="0"/>
              <a:t>(Booking Factor)</a:t>
            </a:r>
            <a:endParaRPr lang="en-US" sz="1050" dirty="0"/>
          </a:p>
        </p:txBody>
      </p:sp>
      <p:sp>
        <p:nvSpPr>
          <p:cNvPr id="31" name="TextBox 30">
            <a:extLst>
              <a:ext uri="{FF2B5EF4-FFF2-40B4-BE49-F238E27FC236}">
                <a16:creationId xmlns:a16="http://schemas.microsoft.com/office/drawing/2014/main" id="{165D7C0D-DDF5-492A-84B0-F62417E572E8}"/>
              </a:ext>
            </a:extLst>
          </p:cNvPr>
          <p:cNvSpPr txBox="1"/>
          <p:nvPr/>
        </p:nvSpPr>
        <p:spPr>
          <a:xfrm>
            <a:off x="4154206" y="3128514"/>
            <a:ext cx="911211" cy="523220"/>
          </a:xfrm>
          <a:prstGeom prst="rect">
            <a:avLst/>
          </a:prstGeom>
          <a:noFill/>
        </p:spPr>
        <p:txBody>
          <a:bodyPr wrap="none" rtlCol="0">
            <a:spAutoFit/>
          </a:bodyPr>
          <a:lstStyle/>
          <a:p>
            <a:pPr algn="ctr"/>
            <a:r>
              <a:rPr lang="en-US" sz="1600" dirty="0">
                <a:solidFill>
                  <a:schemeClr val="accent5">
                    <a:lumMod val="75000"/>
                  </a:schemeClr>
                </a:solidFill>
              </a:rPr>
              <a:t>CASM</a:t>
            </a:r>
          </a:p>
          <a:p>
            <a:pPr algn="ctr"/>
            <a:r>
              <a:rPr lang="en-US" sz="1200" dirty="0">
                <a:solidFill>
                  <a:schemeClr val="accent5">
                    <a:lumMod val="75000"/>
                  </a:schemeClr>
                </a:solidFill>
              </a:rPr>
              <a:t>(Cost/ASM)</a:t>
            </a:r>
          </a:p>
        </p:txBody>
      </p:sp>
      <p:sp>
        <p:nvSpPr>
          <p:cNvPr id="32" name="TextBox 31">
            <a:extLst>
              <a:ext uri="{FF2B5EF4-FFF2-40B4-BE49-F238E27FC236}">
                <a16:creationId xmlns:a16="http://schemas.microsoft.com/office/drawing/2014/main" id="{39733378-AC33-4F2B-BAFA-3DF1FC2D120E}"/>
              </a:ext>
            </a:extLst>
          </p:cNvPr>
          <p:cNvSpPr txBox="1"/>
          <p:nvPr/>
        </p:nvSpPr>
        <p:spPr>
          <a:xfrm>
            <a:off x="8281403" y="3155070"/>
            <a:ext cx="1271438" cy="523220"/>
          </a:xfrm>
          <a:prstGeom prst="rect">
            <a:avLst/>
          </a:prstGeom>
          <a:noFill/>
        </p:spPr>
        <p:txBody>
          <a:bodyPr wrap="none" rtlCol="0">
            <a:spAutoFit/>
          </a:bodyPr>
          <a:lstStyle/>
          <a:p>
            <a:pPr algn="ctr"/>
            <a:r>
              <a:rPr lang="en-US" sz="1600" dirty="0"/>
              <a:t>RPM</a:t>
            </a:r>
          </a:p>
          <a:p>
            <a:pPr algn="ctr"/>
            <a:r>
              <a:rPr lang="en-US" sz="1200" dirty="0"/>
              <a:t>(Rev. Pass. Miles)</a:t>
            </a:r>
          </a:p>
        </p:txBody>
      </p:sp>
      <p:sp>
        <p:nvSpPr>
          <p:cNvPr id="33" name="TextBox 32">
            <a:extLst>
              <a:ext uri="{FF2B5EF4-FFF2-40B4-BE49-F238E27FC236}">
                <a16:creationId xmlns:a16="http://schemas.microsoft.com/office/drawing/2014/main" id="{C75AEA1A-4E97-4D70-B7F9-F3AB8E40CF2C}"/>
              </a:ext>
            </a:extLst>
          </p:cNvPr>
          <p:cNvSpPr txBox="1"/>
          <p:nvPr/>
        </p:nvSpPr>
        <p:spPr>
          <a:xfrm>
            <a:off x="7384191" y="2176102"/>
            <a:ext cx="1032655" cy="523220"/>
          </a:xfrm>
          <a:prstGeom prst="rect">
            <a:avLst/>
          </a:prstGeom>
          <a:noFill/>
        </p:spPr>
        <p:txBody>
          <a:bodyPr wrap="none" rtlCol="0">
            <a:spAutoFit/>
          </a:bodyPr>
          <a:lstStyle/>
          <a:p>
            <a:pPr algn="ctr"/>
            <a:r>
              <a:rPr lang="en-US" sz="1600" dirty="0">
                <a:solidFill>
                  <a:schemeClr val="accent5">
                    <a:lumMod val="75000"/>
                  </a:schemeClr>
                </a:solidFill>
              </a:rPr>
              <a:t>LF%</a:t>
            </a:r>
          </a:p>
          <a:p>
            <a:pPr algn="ctr"/>
            <a:r>
              <a:rPr lang="en-US" sz="1200" dirty="0">
                <a:solidFill>
                  <a:schemeClr val="accent5">
                    <a:lumMod val="75000"/>
                  </a:schemeClr>
                </a:solidFill>
              </a:rPr>
              <a:t>(Load Factor)</a:t>
            </a:r>
          </a:p>
        </p:txBody>
      </p:sp>
      <p:cxnSp>
        <p:nvCxnSpPr>
          <p:cNvPr id="49" name="Connector: Elbow 48">
            <a:extLst>
              <a:ext uri="{FF2B5EF4-FFF2-40B4-BE49-F238E27FC236}">
                <a16:creationId xmlns:a16="http://schemas.microsoft.com/office/drawing/2014/main" id="{A2571040-A859-4AF1-89C7-E00025DC5A8D}"/>
              </a:ext>
            </a:extLst>
          </p:cNvPr>
          <p:cNvCxnSpPr>
            <a:stCxn id="23" idx="1"/>
            <a:endCxn id="17" idx="2"/>
          </p:cNvCxnSpPr>
          <p:nvPr/>
        </p:nvCxnSpPr>
        <p:spPr>
          <a:xfrm rot="10800000">
            <a:off x="7726732" y="1023756"/>
            <a:ext cx="2815671" cy="2161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9E0C534C-945B-483C-83B4-9A7DF6C31836}"/>
              </a:ext>
            </a:extLst>
          </p:cNvPr>
          <p:cNvCxnSpPr>
            <a:stCxn id="5" idx="0"/>
            <a:endCxn id="17" idx="2"/>
          </p:cNvCxnSpPr>
          <p:nvPr/>
        </p:nvCxnSpPr>
        <p:spPr>
          <a:xfrm flipV="1">
            <a:off x="6238306" y="1023756"/>
            <a:ext cx="1488425" cy="2161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58273C8-C325-47D2-AD9F-79D9640AEFD0}"/>
              </a:ext>
            </a:extLst>
          </p:cNvPr>
          <p:cNvCxnSpPr>
            <a:stCxn id="9" idx="0"/>
            <a:endCxn id="32" idx="2"/>
          </p:cNvCxnSpPr>
          <p:nvPr/>
        </p:nvCxnSpPr>
        <p:spPr>
          <a:xfrm flipV="1">
            <a:off x="6375409" y="3678290"/>
            <a:ext cx="2541713" cy="149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9E39B5E-0901-4CC1-829C-807D0C5B43BB}"/>
              </a:ext>
            </a:extLst>
          </p:cNvPr>
          <p:cNvCxnSpPr>
            <a:stCxn id="15" idx="0"/>
            <a:endCxn id="32" idx="2"/>
          </p:cNvCxnSpPr>
          <p:nvPr/>
        </p:nvCxnSpPr>
        <p:spPr>
          <a:xfrm flipH="1" flipV="1">
            <a:off x="8917122" y="3678290"/>
            <a:ext cx="1899690" cy="1331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DCE4B6F-D4DC-40DA-A214-A3CD0725CCF3}"/>
              </a:ext>
            </a:extLst>
          </p:cNvPr>
          <p:cNvCxnSpPr>
            <a:stCxn id="9" idx="0"/>
            <a:endCxn id="19" idx="2"/>
          </p:cNvCxnSpPr>
          <p:nvPr/>
        </p:nvCxnSpPr>
        <p:spPr>
          <a:xfrm flipV="1">
            <a:off x="6375409" y="3659992"/>
            <a:ext cx="496202" cy="1511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B2DE5FA-6CAF-432B-85F2-9F53B09F8248}"/>
              </a:ext>
            </a:extLst>
          </p:cNvPr>
          <p:cNvCxnSpPr>
            <a:stCxn id="26" idx="1"/>
            <a:endCxn id="19" idx="2"/>
          </p:cNvCxnSpPr>
          <p:nvPr/>
        </p:nvCxnSpPr>
        <p:spPr>
          <a:xfrm flipH="1" flipV="1">
            <a:off x="6871611" y="3659992"/>
            <a:ext cx="1181191" cy="1385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0CB8622-410B-427A-B081-F0B8C0690EB3}"/>
              </a:ext>
            </a:extLst>
          </p:cNvPr>
          <p:cNvCxnSpPr>
            <a:stCxn id="26" idx="1"/>
            <a:endCxn id="30" idx="2"/>
          </p:cNvCxnSpPr>
          <p:nvPr/>
        </p:nvCxnSpPr>
        <p:spPr>
          <a:xfrm flipV="1">
            <a:off x="8052802" y="4628068"/>
            <a:ext cx="864321" cy="41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E8A3B86-027A-40A9-8936-B7B75E1791B3}"/>
              </a:ext>
            </a:extLst>
          </p:cNvPr>
          <p:cNvCxnSpPr>
            <a:stCxn id="15" idx="0"/>
            <a:endCxn id="30" idx="2"/>
          </p:cNvCxnSpPr>
          <p:nvPr/>
        </p:nvCxnSpPr>
        <p:spPr>
          <a:xfrm flipH="1" flipV="1">
            <a:off x="8917123" y="4628068"/>
            <a:ext cx="1899689" cy="381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6318CE8-BAFD-4CBA-B008-56E57D8EF843}"/>
              </a:ext>
            </a:extLst>
          </p:cNvPr>
          <p:cNvCxnSpPr>
            <a:stCxn id="15" idx="0"/>
            <a:endCxn id="18" idx="2"/>
          </p:cNvCxnSpPr>
          <p:nvPr/>
        </p:nvCxnSpPr>
        <p:spPr>
          <a:xfrm flipH="1" flipV="1">
            <a:off x="10771003" y="1770446"/>
            <a:ext cx="45809" cy="323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C4D5B7F-5931-40DE-8D43-D6B7AD0148E9}"/>
              </a:ext>
            </a:extLst>
          </p:cNvPr>
          <p:cNvCxnSpPr>
            <a:stCxn id="19" idx="1"/>
            <a:endCxn id="31" idx="3"/>
          </p:cNvCxnSpPr>
          <p:nvPr/>
        </p:nvCxnSpPr>
        <p:spPr>
          <a:xfrm flipH="1" flipV="1">
            <a:off x="5065417" y="3390124"/>
            <a:ext cx="1149796" cy="8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10AA605-C75E-456A-9353-A8883DD513EF}"/>
              </a:ext>
            </a:extLst>
          </p:cNvPr>
          <p:cNvCxnSpPr>
            <a:stCxn id="28" idx="0"/>
            <a:endCxn id="31" idx="2"/>
          </p:cNvCxnSpPr>
          <p:nvPr/>
        </p:nvCxnSpPr>
        <p:spPr>
          <a:xfrm flipV="1">
            <a:off x="4609812" y="3651734"/>
            <a:ext cx="0" cy="139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FF84AF9-C764-4FF1-A07E-4C283DE46D05}"/>
              </a:ext>
            </a:extLst>
          </p:cNvPr>
          <p:cNvCxnSpPr>
            <a:stCxn id="19" idx="0"/>
            <a:endCxn id="16" idx="2"/>
          </p:cNvCxnSpPr>
          <p:nvPr/>
        </p:nvCxnSpPr>
        <p:spPr>
          <a:xfrm flipH="1" flipV="1">
            <a:off x="6026311" y="1969056"/>
            <a:ext cx="845300" cy="116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C6A62AA-7DF1-4354-B5B1-98B7E5487DE5}"/>
              </a:ext>
            </a:extLst>
          </p:cNvPr>
          <p:cNvCxnSpPr>
            <a:stCxn id="19" idx="0"/>
            <a:endCxn id="33" idx="2"/>
          </p:cNvCxnSpPr>
          <p:nvPr/>
        </p:nvCxnSpPr>
        <p:spPr>
          <a:xfrm flipV="1">
            <a:off x="6871611" y="2699322"/>
            <a:ext cx="1028908" cy="437450"/>
          </a:xfrm>
          <a:prstGeom prst="straightConnector1">
            <a:avLst/>
          </a:prstGeom>
          <a:ln>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D23D3FC-E441-4D28-8C06-8DBB1856D396}"/>
              </a:ext>
            </a:extLst>
          </p:cNvPr>
          <p:cNvCxnSpPr>
            <a:stCxn id="32" idx="0"/>
            <a:endCxn id="33" idx="2"/>
          </p:cNvCxnSpPr>
          <p:nvPr/>
        </p:nvCxnSpPr>
        <p:spPr>
          <a:xfrm flipH="1" flipV="1">
            <a:off x="7900519" y="2699322"/>
            <a:ext cx="1016603" cy="455748"/>
          </a:xfrm>
          <a:prstGeom prst="straightConnector1">
            <a:avLst/>
          </a:prstGeom>
          <a:ln>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91" name="Graphic 90" descr="Scales of Justice">
            <a:extLst>
              <a:ext uri="{FF2B5EF4-FFF2-40B4-BE49-F238E27FC236}">
                <a16:creationId xmlns:a16="http://schemas.microsoft.com/office/drawing/2014/main" id="{6514FDFB-1D1A-4575-B677-C11B142746F0}"/>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233606" y="2022671"/>
            <a:ext cx="457200" cy="457200"/>
          </a:xfrm>
          <a:prstGeom prst="rect">
            <a:avLst/>
          </a:prstGeom>
        </p:spPr>
      </p:pic>
      <p:sp>
        <p:nvSpPr>
          <p:cNvPr id="92" name="TextBox 91">
            <a:extLst>
              <a:ext uri="{FF2B5EF4-FFF2-40B4-BE49-F238E27FC236}">
                <a16:creationId xmlns:a16="http://schemas.microsoft.com/office/drawing/2014/main" id="{2D8C4451-6D30-44C7-B5B2-FF54EF6BC06B}"/>
              </a:ext>
            </a:extLst>
          </p:cNvPr>
          <p:cNvSpPr txBox="1"/>
          <p:nvPr/>
        </p:nvSpPr>
        <p:spPr>
          <a:xfrm>
            <a:off x="8768587" y="2180108"/>
            <a:ext cx="1691490" cy="523220"/>
          </a:xfrm>
          <a:prstGeom prst="rect">
            <a:avLst/>
          </a:prstGeom>
          <a:noFill/>
        </p:spPr>
        <p:txBody>
          <a:bodyPr wrap="none" rtlCol="0">
            <a:spAutoFit/>
          </a:bodyPr>
          <a:lstStyle/>
          <a:p>
            <a:pPr algn="ctr"/>
            <a:r>
              <a:rPr lang="en-US" sz="1600" dirty="0"/>
              <a:t>Yield</a:t>
            </a:r>
          </a:p>
          <a:p>
            <a:pPr algn="ctr"/>
            <a:r>
              <a:rPr lang="en-US" sz="1200" dirty="0"/>
              <a:t>(RGP * REV/RGP)/RPM</a:t>
            </a:r>
          </a:p>
        </p:txBody>
      </p:sp>
      <p:cxnSp>
        <p:nvCxnSpPr>
          <p:cNvPr id="94" name="Straight Arrow Connector 93">
            <a:extLst>
              <a:ext uri="{FF2B5EF4-FFF2-40B4-BE49-F238E27FC236}">
                <a16:creationId xmlns:a16="http://schemas.microsoft.com/office/drawing/2014/main" id="{46E03D97-611A-467F-97FD-701CC22FE7CF}"/>
              </a:ext>
            </a:extLst>
          </p:cNvPr>
          <p:cNvCxnSpPr>
            <a:stCxn id="18" idx="1"/>
            <a:endCxn id="92" idx="0"/>
          </p:cNvCxnSpPr>
          <p:nvPr/>
        </p:nvCxnSpPr>
        <p:spPr>
          <a:xfrm flipH="1">
            <a:off x="9614332" y="1601169"/>
            <a:ext cx="690966" cy="578939"/>
          </a:xfrm>
          <a:prstGeom prst="straightConnector1">
            <a:avLst/>
          </a:prstGeom>
          <a:ln>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2CA0E2A-D832-40EF-9948-ABD84654D526}"/>
              </a:ext>
            </a:extLst>
          </p:cNvPr>
          <p:cNvCxnSpPr>
            <a:stCxn id="15" idx="0"/>
            <a:endCxn id="92" idx="2"/>
          </p:cNvCxnSpPr>
          <p:nvPr/>
        </p:nvCxnSpPr>
        <p:spPr>
          <a:xfrm flipH="1" flipV="1">
            <a:off x="9614332" y="2703328"/>
            <a:ext cx="1202480" cy="2306475"/>
          </a:xfrm>
          <a:prstGeom prst="straightConnector1">
            <a:avLst/>
          </a:prstGeom>
          <a:ln>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13E1515-3F2C-4054-847A-50658A2EC132}"/>
              </a:ext>
            </a:extLst>
          </p:cNvPr>
          <p:cNvCxnSpPr>
            <a:stCxn id="32" idx="0"/>
            <a:endCxn id="92" idx="2"/>
          </p:cNvCxnSpPr>
          <p:nvPr/>
        </p:nvCxnSpPr>
        <p:spPr>
          <a:xfrm flipV="1">
            <a:off x="8917122" y="2703328"/>
            <a:ext cx="697210" cy="451742"/>
          </a:xfrm>
          <a:prstGeom prst="straightConnector1">
            <a:avLst/>
          </a:prstGeom>
          <a:ln>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AE6B8085-4265-4F44-9171-178C672645F8}"/>
              </a:ext>
            </a:extLst>
          </p:cNvPr>
          <p:cNvSpPr txBox="1"/>
          <p:nvPr/>
        </p:nvSpPr>
        <p:spPr>
          <a:xfrm>
            <a:off x="3809965" y="5794216"/>
            <a:ext cx="1784464" cy="338554"/>
          </a:xfrm>
          <a:prstGeom prst="rect">
            <a:avLst/>
          </a:prstGeom>
          <a:noFill/>
        </p:spPr>
        <p:txBody>
          <a:bodyPr wrap="none" rtlCol="0">
            <a:spAutoFit/>
          </a:bodyPr>
          <a:lstStyle/>
          <a:p>
            <a:pPr algn="ctr"/>
            <a:r>
              <a:rPr lang="en-US" sz="1600" dirty="0">
                <a:solidFill>
                  <a:srgbClr val="92D050"/>
                </a:solidFill>
              </a:rPr>
              <a:t>#1 Crude Oil Prices</a:t>
            </a:r>
            <a:endParaRPr lang="en-US" sz="1200" dirty="0">
              <a:solidFill>
                <a:srgbClr val="92D050"/>
              </a:solidFill>
            </a:endParaRPr>
          </a:p>
        </p:txBody>
      </p:sp>
      <p:sp>
        <p:nvSpPr>
          <p:cNvPr id="101" name="TextBox 100">
            <a:extLst>
              <a:ext uri="{FF2B5EF4-FFF2-40B4-BE49-F238E27FC236}">
                <a16:creationId xmlns:a16="http://schemas.microsoft.com/office/drawing/2014/main" id="{E775CB04-CF1E-4104-B736-94829F0055F5}"/>
              </a:ext>
            </a:extLst>
          </p:cNvPr>
          <p:cNvSpPr txBox="1"/>
          <p:nvPr/>
        </p:nvSpPr>
        <p:spPr>
          <a:xfrm>
            <a:off x="3880595" y="6051782"/>
            <a:ext cx="1643207" cy="338554"/>
          </a:xfrm>
          <a:prstGeom prst="rect">
            <a:avLst/>
          </a:prstGeom>
          <a:noFill/>
        </p:spPr>
        <p:txBody>
          <a:bodyPr wrap="none" rtlCol="0">
            <a:spAutoFit/>
          </a:bodyPr>
          <a:lstStyle/>
          <a:p>
            <a:pPr algn="ctr"/>
            <a:r>
              <a:rPr lang="en-US" sz="1600" dirty="0">
                <a:solidFill>
                  <a:srgbClr val="92D050"/>
                </a:solidFill>
              </a:rPr>
              <a:t>#2 Staffing Costs</a:t>
            </a:r>
            <a:endParaRPr lang="en-US" sz="1200" dirty="0">
              <a:solidFill>
                <a:srgbClr val="92D050"/>
              </a:solidFill>
            </a:endParaRPr>
          </a:p>
        </p:txBody>
      </p:sp>
      <p:sp>
        <p:nvSpPr>
          <p:cNvPr id="102" name="TextBox 101">
            <a:extLst>
              <a:ext uri="{FF2B5EF4-FFF2-40B4-BE49-F238E27FC236}">
                <a16:creationId xmlns:a16="http://schemas.microsoft.com/office/drawing/2014/main" id="{157D2376-15F1-4787-A45A-AD53F8CC5184}"/>
              </a:ext>
            </a:extLst>
          </p:cNvPr>
          <p:cNvSpPr txBox="1"/>
          <p:nvPr/>
        </p:nvSpPr>
        <p:spPr>
          <a:xfrm>
            <a:off x="9991786" y="5882505"/>
            <a:ext cx="1558440" cy="338554"/>
          </a:xfrm>
          <a:prstGeom prst="rect">
            <a:avLst/>
          </a:prstGeom>
          <a:noFill/>
        </p:spPr>
        <p:txBody>
          <a:bodyPr wrap="none" rtlCol="0">
            <a:spAutoFit/>
          </a:bodyPr>
          <a:lstStyle/>
          <a:p>
            <a:pPr algn="ctr"/>
            <a:r>
              <a:rPr lang="en-US" sz="1600" dirty="0">
                <a:solidFill>
                  <a:srgbClr val="92D050"/>
                </a:solidFill>
              </a:rPr>
              <a:t>#3 Disp. Income</a:t>
            </a:r>
            <a:endParaRPr lang="en-US" sz="1200" dirty="0">
              <a:solidFill>
                <a:srgbClr val="92D050"/>
              </a:solidFill>
            </a:endParaRPr>
          </a:p>
        </p:txBody>
      </p:sp>
      <p:sp>
        <p:nvSpPr>
          <p:cNvPr id="103" name="TextBox 102">
            <a:extLst>
              <a:ext uri="{FF2B5EF4-FFF2-40B4-BE49-F238E27FC236}">
                <a16:creationId xmlns:a16="http://schemas.microsoft.com/office/drawing/2014/main" id="{07066D8D-0BA9-4AE1-92F4-59495E382627}"/>
              </a:ext>
            </a:extLst>
          </p:cNvPr>
          <p:cNvSpPr txBox="1"/>
          <p:nvPr/>
        </p:nvSpPr>
        <p:spPr>
          <a:xfrm>
            <a:off x="4092223" y="2207433"/>
            <a:ext cx="1034642" cy="523220"/>
          </a:xfrm>
          <a:prstGeom prst="rect">
            <a:avLst/>
          </a:prstGeom>
          <a:noFill/>
        </p:spPr>
        <p:txBody>
          <a:bodyPr wrap="none" rtlCol="0">
            <a:spAutoFit/>
          </a:bodyPr>
          <a:lstStyle/>
          <a:p>
            <a:pPr algn="ctr"/>
            <a:r>
              <a:rPr lang="en-US" sz="1600" dirty="0">
                <a:solidFill>
                  <a:schemeClr val="accent5">
                    <a:lumMod val="75000"/>
                  </a:schemeClr>
                </a:solidFill>
              </a:rPr>
              <a:t>BELF</a:t>
            </a:r>
          </a:p>
          <a:p>
            <a:pPr algn="ctr"/>
            <a:r>
              <a:rPr lang="en-US" sz="1200" dirty="0">
                <a:solidFill>
                  <a:schemeClr val="accent5">
                    <a:lumMod val="75000"/>
                  </a:schemeClr>
                </a:solidFill>
              </a:rPr>
              <a:t>(CASM/Yield)</a:t>
            </a:r>
          </a:p>
        </p:txBody>
      </p:sp>
      <p:cxnSp>
        <p:nvCxnSpPr>
          <p:cNvPr id="105" name="Straight Arrow Connector 104">
            <a:extLst>
              <a:ext uri="{FF2B5EF4-FFF2-40B4-BE49-F238E27FC236}">
                <a16:creationId xmlns:a16="http://schemas.microsoft.com/office/drawing/2014/main" id="{1D1893BE-5AD4-4D85-8929-14DD6ADDE2F4}"/>
              </a:ext>
            </a:extLst>
          </p:cNvPr>
          <p:cNvCxnSpPr>
            <a:stCxn id="31" idx="0"/>
            <a:endCxn id="103" idx="2"/>
          </p:cNvCxnSpPr>
          <p:nvPr/>
        </p:nvCxnSpPr>
        <p:spPr>
          <a:xfrm flipH="1" flipV="1">
            <a:off x="4609544" y="2730653"/>
            <a:ext cx="268" cy="39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Curved 107">
            <a:extLst>
              <a:ext uri="{FF2B5EF4-FFF2-40B4-BE49-F238E27FC236}">
                <a16:creationId xmlns:a16="http://schemas.microsoft.com/office/drawing/2014/main" id="{B88E1D19-4343-4016-A4C6-604CA836B48A}"/>
              </a:ext>
            </a:extLst>
          </p:cNvPr>
          <p:cNvCxnSpPr>
            <a:cxnSpLocks/>
            <a:stCxn id="92" idx="0"/>
            <a:endCxn id="103" idx="3"/>
          </p:cNvCxnSpPr>
          <p:nvPr/>
        </p:nvCxnSpPr>
        <p:spPr>
          <a:xfrm rot="16200000" flipH="1" flipV="1">
            <a:off x="7226131" y="80841"/>
            <a:ext cx="288935" cy="4487467"/>
          </a:xfrm>
          <a:prstGeom prst="curvedConnector4">
            <a:avLst>
              <a:gd name="adj1" fmla="val -167436"/>
              <a:gd name="adj2" fmla="val 66847"/>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C392B263-BA2E-4421-8F6B-E9F4F12FD136}"/>
              </a:ext>
            </a:extLst>
          </p:cNvPr>
          <p:cNvSpPr/>
          <p:nvPr/>
        </p:nvSpPr>
        <p:spPr>
          <a:xfrm>
            <a:off x="7419221" y="4986354"/>
            <a:ext cx="1236556" cy="123470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8717CBF4-5912-4C24-927B-47E45135EBF6}"/>
              </a:ext>
            </a:extLst>
          </p:cNvPr>
          <p:cNvSpPr/>
          <p:nvPr/>
        </p:nvSpPr>
        <p:spPr>
          <a:xfrm>
            <a:off x="10157914" y="798079"/>
            <a:ext cx="1236556" cy="123470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5DBDC7C9-BAC0-4E82-AED7-162314128E31}"/>
              </a:ext>
            </a:extLst>
          </p:cNvPr>
          <p:cNvSpPr txBox="1"/>
          <p:nvPr/>
        </p:nvSpPr>
        <p:spPr>
          <a:xfrm>
            <a:off x="114430" y="5087481"/>
            <a:ext cx="3224460" cy="830997"/>
          </a:xfrm>
          <a:prstGeom prst="rect">
            <a:avLst/>
          </a:prstGeom>
          <a:noFill/>
        </p:spPr>
        <p:txBody>
          <a:bodyPr wrap="square" rtlCol="0">
            <a:spAutoFit/>
          </a:bodyPr>
          <a:lstStyle/>
          <a:p>
            <a:r>
              <a:rPr lang="en-US" sz="1600" dirty="0">
                <a:solidFill>
                  <a:schemeClr val="tx1">
                    <a:lumMod val="85000"/>
                  </a:schemeClr>
                </a:solidFill>
              </a:rPr>
              <a:t>Honorable Mentions: spread between BELF and LF, Cost/Flight Hour, Staff Cost/RGP </a:t>
            </a:r>
          </a:p>
        </p:txBody>
      </p:sp>
      <p:pic>
        <p:nvPicPr>
          <p:cNvPr id="116" name="Picture 115">
            <a:extLst>
              <a:ext uri="{FF2B5EF4-FFF2-40B4-BE49-F238E27FC236}">
                <a16:creationId xmlns:a16="http://schemas.microsoft.com/office/drawing/2014/main" id="{E709B8BA-AAE7-420E-8F43-C3D6C16EF1F9}"/>
              </a:ext>
            </a:extLst>
          </p:cNvPr>
          <p:cNvPicPr>
            <a:picLocks noChangeAspect="1"/>
          </p:cNvPicPr>
          <p:nvPr/>
        </p:nvPicPr>
        <p:blipFill>
          <a:blip r:embed="rId18"/>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139483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additive="base">
                                        <p:cTn id="55" dur="500" fill="hold"/>
                                        <p:tgtEl>
                                          <p:spTgt spid="92"/>
                                        </p:tgtEl>
                                        <p:attrNameLst>
                                          <p:attrName>ppt_x</p:attrName>
                                        </p:attrNameLst>
                                      </p:cBhvr>
                                      <p:tavLst>
                                        <p:tav tm="0">
                                          <p:val>
                                            <p:strVal val="#ppt_x"/>
                                          </p:val>
                                        </p:tav>
                                        <p:tav tm="100000">
                                          <p:val>
                                            <p:strVal val="#ppt_x"/>
                                          </p:val>
                                        </p:tav>
                                      </p:tavLst>
                                    </p:anim>
                                    <p:anim calcmode="lin" valueType="num">
                                      <p:cBhvr additive="base">
                                        <p:cTn id="56" dur="500" fill="hold"/>
                                        <p:tgtEl>
                                          <p:spTgt spid="9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fill="hold"/>
                                        <p:tgtEl>
                                          <p:spTgt spid="99"/>
                                        </p:tgtEl>
                                        <p:attrNameLst>
                                          <p:attrName>ppt_x</p:attrName>
                                        </p:attrNameLst>
                                      </p:cBhvr>
                                      <p:tavLst>
                                        <p:tav tm="0">
                                          <p:val>
                                            <p:strVal val="#ppt_x"/>
                                          </p:val>
                                        </p:tav>
                                        <p:tav tm="100000">
                                          <p:val>
                                            <p:strVal val="#ppt_x"/>
                                          </p:val>
                                        </p:tav>
                                      </p:tavLst>
                                    </p:anim>
                                    <p:anim calcmode="lin" valueType="num">
                                      <p:cBhvr additive="base">
                                        <p:cTn id="60" dur="500" fill="hold"/>
                                        <p:tgtEl>
                                          <p:spTgt spid="9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additive="base">
                                        <p:cTn id="63" dur="500" fill="hold"/>
                                        <p:tgtEl>
                                          <p:spTgt spid="101"/>
                                        </p:tgtEl>
                                        <p:attrNameLst>
                                          <p:attrName>ppt_x</p:attrName>
                                        </p:attrNameLst>
                                      </p:cBhvr>
                                      <p:tavLst>
                                        <p:tav tm="0">
                                          <p:val>
                                            <p:strVal val="#ppt_x"/>
                                          </p:val>
                                        </p:tav>
                                        <p:tav tm="100000">
                                          <p:val>
                                            <p:strVal val="#ppt_x"/>
                                          </p:val>
                                        </p:tav>
                                      </p:tavLst>
                                    </p:anim>
                                    <p:anim calcmode="lin" valueType="num">
                                      <p:cBhvr additive="base">
                                        <p:cTn id="64" dur="500" fill="hold"/>
                                        <p:tgtEl>
                                          <p:spTgt spid="10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 calcmode="lin" valueType="num">
                                      <p:cBhvr additive="base">
                                        <p:cTn id="67" dur="500" fill="hold"/>
                                        <p:tgtEl>
                                          <p:spTgt spid="102"/>
                                        </p:tgtEl>
                                        <p:attrNameLst>
                                          <p:attrName>ppt_x</p:attrName>
                                        </p:attrNameLst>
                                      </p:cBhvr>
                                      <p:tavLst>
                                        <p:tav tm="0">
                                          <p:val>
                                            <p:strVal val="#ppt_x"/>
                                          </p:val>
                                        </p:tav>
                                        <p:tav tm="100000">
                                          <p:val>
                                            <p:strVal val="#ppt_x"/>
                                          </p:val>
                                        </p:tav>
                                      </p:tavLst>
                                    </p:anim>
                                    <p:anim calcmode="lin" valueType="num">
                                      <p:cBhvr additive="base">
                                        <p:cTn id="68" dur="500" fill="hold"/>
                                        <p:tgtEl>
                                          <p:spTgt spid="10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anim calcmode="lin" valueType="num">
                                      <p:cBhvr additive="base">
                                        <p:cTn id="71" dur="500" fill="hold"/>
                                        <p:tgtEl>
                                          <p:spTgt spid="103"/>
                                        </p:tgtEl>
                                        <p:attrNameLst>
                                          <p:attrName>ppt_x</p:attrName>
                                        </p:attrNameLst>
                                      </p:cBhvr>
                                      <p:tavLst>
                                        <p:tav tm="0">
                                          <p:val>
                                            <p:strVal val="#ppt_x"/>
                                          </p:val>
                                        </p:tav>
                                        <p:tav tm="100000">
                                          <p:val>
                                            <p:strVal val="#ppt_x"/>
                                          </p:val>
                                        </p:tav>
                                      </p:tavLst>
                                    </p:anim>
                                    <p:anim calcmode="lin" valueType="num">
                                      <p:cBhvr additive="base">
                                        <p:cTn id="72" dur="500" fill="hold"/>
                                        <p:tgtEl>
                                          <p:spTgt spid="10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additive="base">
                                        <p:cTn id="75" dur="500" fill="hold"/>
                                        <p:tgtEl>
                                          <p:spTgt spid="115"/>
                                        </p:tgtEl>
                                        <p:attrNameLst>
                                          <p:attrName>ppt_x</p:attrName>
                                        </p:attrNameLst>
                                      </p:cBhvr>
                                      <p:tavLst>
                                        <p:tav tm="0">
                                          <p:val>
                                            <p:strVal val="#ppt_x"/>
                                          </p:val>
                                        </p:tav>
                                        <p:tav tm="100000">
                                          <p:val>
                                            <p:strVal val="#ppt_x"/>
                                          </p:val>
                                        </p:tav>
                                      </p:tavLst>
                                    </p:anim>
                                    <p:anim calcmode="lin" valueType="num">
                                      <p:cBhvr additive="base">
                                        <p:cTn id="7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9" grpId="0"/>
      <p:bldP spid="30" grpId="0"/>
      <p:bldP spid="31" grpId="0"/>
      <p:bldP spid="32" grpId="0"/>
      <p:bldP spid="33" grpId="0"/>
      <p:bldP spid="92" grpId="0"/>
      <p:bldP spid="99" grpId="0"/>
      <p:bldP spid="101" grpId="0"/>
      <p:bldP spid="102" grpId="0"/>
      <p:bldP spid="103" grpId="0"/>
      <p:bldP spid="1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7CDC-FECA-4EA6-A748-265B10AE997B}"/>
              </a:ext>
            </a:extLst>
          </p:cNvPr>
          <p:cNvSpPr>
            <a:spLocks noGrp="1"/>
          </p:cNvSpPr>
          <p:nvPr>
            <p:ph type="title"/>
          </p:nvPr>
        </p:nvSpPr>
        <p:spPr/>
        <p:txBody>
          <a:bodyPr/>
          <a:lstStyle/>
          <a:p>
            <a:r>
              <a:rPr lang="en-US" dirty="0"/>
              <a:t>Step Two: </a:t>
            </a:r>
            <a:r>
              <a:rPr lang="en-US" dirty="0">
                <a:solidFill>
                  <a:srgbClr val="002060"/>
                </a:solidFill>
              </a:rPr>
              <a:t>Create scenarios </a:t>
            </a:r>
            <a:r>
              <a:rPr lang="en-US" dirty="0"/>
              <a:t>for those drivers</a:t>
            </a:r>
          </a:p>
        </p:txBody>
      </p:sp>
      <p:sp>
        <p:nvSpPr>
          <p:cNvPr id="3" name="Content Placeholder 2">
            <a:extLst>
              <a:ext uri="{FF2B5EF4-FFF2-40B4-BE49-F238E27FC236}">
                <a16:creationId xmlns:a16="http://schemas.microsoft.com/office/drawing/2014/main" id="{DDB32F67-FAFF-498C-8FAB-9D3A90EA8BD4}"/>
              </a:ext>
            </a:extLst>
          </p:cNvPr>
          <p:cNvSpPr>
            <a:spLocks noGrp="1"/>
          </p:cNvSpPr>
          <p:nvPr>
            <p:ph idx="1"/>
          </p:nvPr>
        </p:nvSpPr>
        <p:spPr/>
        <p:txBody>
          <a:bodyPr>
            <a:normAutofit lnSpcReduction="10000"/>
          </a:bodyPr>
          <a:lstStyle/>
          <a:p>
            <a:r>
              <a:rPr lang="en-US" sz="2400" dirty="0"/>
              <a:t>The ultimate goal of a good forecast is </a:t>
            </a:r>
            <a:r>
              <a:rPr lang="en-US" sz="2400" dirty="0">
                <a:solidFill>
                  <a:schemeClr val="accent5">
                    <a:lumMod val="75000"/>
                  </a:schemeClr>
                </a:solidFill>
              </a:rPr>
              <a:t>*not* </a:t>
            </a:r>
            <a:r>
              <a:rPr lang="en-US" sz="2400" dirty="0"/>
              <a:t>to land on a single number.</a:t>
            </a:r>
          </a:p>
          <a:p>
            <a:pPr lvl="1"/>
            <a:r>
              <a:rPr lang="en-US" sz="2000" dirty="0"/>
              <a:t>Rule #1 - Your forecast will always be wrong</a:t>
            </a:r>
          </a:p>
          <a:p>
            <a:r>
              <a:rPr lang="en-US" sz="2400" dirty="0"/>
              <a:t>It is to:</a:t>
            </a:r>
          </a:p>
          <a:p>
            <a:pPr lvl="1"/>
            <a:r>
              <a:rPr lang="en-US" sz="2000" dirty="0"/>
              <a:t>Present the </a:t>
            </a:r>
            <a:r>
              <a:rPr lang="en-US" sz="2000" dirty="0">
                <a:solidFill>
                  <a:schemeClr val="accent5">
                    <a:lumMod val="75000"/>
                  </a:schemeClr>
                </a:solidFill>
              </a:rPr>
              <a:t>“tightest” story </a:t>
            </a:r>
            <a:r>
              <a:rPr lang="en-US" sz="2000" dirty="0"/>
              <a:t>possible on the most probable outcome</a:t>
            </a:r>
          </a:p>
          <a:p>
            <a:pPr lvl="1"/>
            <a:r>
              <a:rPr lang="en-US" sz="2000" dirty="0"/>
              <a:t>while making sure the “customer” of the data is fully aware of the potential </a:t>
            </a:r>
            <a:r>
              <a:rPr lang="en-US" sz="2000" dirty="0">
                <a:solidFill>
                  <a:schemeClr val="accent5">
                    <a:lumMod val="75000"/>
                  </a:schemeClr>
                </a:solidFill>
              </a:rPr>
              <a:t>downside</a:t>
            </a:r>
            <a:r>
              <a:rPr lang="en-US" sz="2000" dirty="0"/>
              <a:t> and </a:t>
            </a:r>
            <a:r>
              <a:rPr lang="en-US" sz="2000" dirty="0">
                <a:solidFill>
                  <a:schemeClr val="accent5">
                    <a:lumMod val="75000"/>
                  </a:schemeClr>
                </a:solidFill>
              </a:rPr>
              <a:t>upside</a:t>
            </a:r>
            <a:r>
              <a:rPr lang="en-US" sz="2000" dirty="0"/>
              <a:t> that exists</a:t>
            </a:r>
          </a:p>
          <a:p>
            <a:r>
              <a:rPr lang="en-US" sz="2400" dirty="0"/>
              <a:t>At a minimum I would always have a “</a:t>
            </a:r>
            <a:r>
              <a:rPr lang="en-US" sz="2400" u="sng" dirty="0"/>
              <a:t>worse case</a:t>
            </a:r>
            <a:r>
              <a:rPr lang="en-US" sz="2400" dirty="0"/>
              <a:t>”, “</a:t>
            </a:r>
            <a:r>
              <a:rPr lang="en-US" sz="2400" u="sng" dirty="0"/>
              <a:t>most likely</a:t>
            </a:r>
            <a:r>
              <a:rPr lang="en-US" sz="2400" dirty="0"/>
              <a:t>” and “</a:t>
            </a:r>
            <a:r>
              <a:rPr lang="en-US" sz="2400" u="sng" dirty="0"/>
              <a:t>best case</a:t>
            </a:r>
            <a:r>
              <a:rPr lang="en-US" sz="2400" dirty="0"/>
              <a:t>” set of scenarios.</a:t>
            </a:r>
          </a:p>
          <a:p>
            <a:pPr lvl="1"/>
            <a:r>
              <a:rPr lang="en-US" sz="2000" dirty="0"/>
              <a:t>Applying those to several drivers helps you create “stories” regarding assumptions (and their inter-connectivity)</a:t>
            </a:r>
          </a:p>
          <a:p>
            <a:pPr lvl="1"/>
            <a:r>
              <a:rPr lang="en-US" sz="2000" dirty="0"/>
              <a:t>It also provides a </a:t>
            </a:r>
            <a:r>
              <a:rPr lang="en-US" sz="2000" dirty="0">
                <a:solidFill>
                  <a:schemeClr val="accent5">
                    <a:lumMod val="75000"/>
                  </a:schemeClr>
                </a:solidFill>
              </a:rPr>
              <a:t>“healthy” platform </a:t>
            </a:r>
            <a:r>
              <a:rPr lang="en-US" sz="2000" dirty="0"/>
              <a:t>for stakeholders to give feedback</a:t>
            </a:r>
          </a:p>
          <a:p>
            <a:pPr lvl="1"/>
            <a:r>
              <a:rPr lang="en-US" sz="2000" dirty="0"/>
              <a:t>Example: No Time 2 Cook</a:t>
            </a:r>
          </a:p>
          <a:p>
            <a:pPr lvl="1"/>
            <a:endParaRPr lang="en-US" sz="2000" dirty="0"/>
          </a:p>
        </p:txBody>
      </p:sp>
      <p:pic>
        <p:nvPicPr>
          <p:cNvPr id="4" name="Picture 3">
            <a:extLst>
              <a:ext uri="{FF2B5EF4-FFF2-40B4-BE49-F238E27FC236}">
                <a16:creationId xmlns:a16="http://schemas.microsoft.com/office/drawing/2014/main" id="{F31FFFC6-B93B-4D5C-AFB5-A18C60A96A3D}"/>
              </a:ext>
            </a:extLst>
          </p:cNvPr>
          <p:cNvPicPr>
            <a:picLocks noChangeAspect="1"/>
          </p:cNvPicPr>
          <p:nvPr/>
        </p:nvPicPr>
        <p:blipFill>
          <a:blip r:embed="rId2"/>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47400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47FB-49C9-4D16-85A9-71F518E40E1D}"/>
              </a:ext>
            </a:extLst>
          </p:cNvPr>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Build Assumptions</a:t>
            </a:r>
            <a:r>
              <a:rPr lang="en-US" dirty="0">
                <a:solidFill>
                  <a:srgbClr val="FFC000"/>
                </a:solidFill>
              </a:rPr>
              <a:t>:</a:t>
            </a:r>
            <a:r>
              <a:rPr lang="en-US" dirty="0"/>
              <a:t> Remember our washing machine drivers?</a:t>
            </a:r>
          </a:p>
        </p:txBody>
      </p:sp>
      <p:sp>
        <p:nvSpPr>
          <p:cNvPr id="4" name="TextBox 3">
            <a:extLst>
              <a:ext uri="{FF2B5EF4-FFF2-40B4-BE49-F238E27FC236}">
                <a16:creationId xmlns:a16="http://schemas.microsoft.com/office/drawing/2014/main" id="{5293ECD9-0A46-43BF-AC85-7BE4639B8122}"/>
              </a:ext>
            </a:extLst>
          </p:cNvPr>
          <p:cNvSpPr txBox="1"/>
          <p:nvPr/>
        </p:nvSpPr>
        <p:spPr>
          <a:xfrm>
            <a:off x="7755201" y="2941319"/>
            <a:ext cx="1544334" cy="369332"/>
          </a:xfrm>
          <a:prstGeom prst="rect">
            <a:avLst/>
          </a:prstGeom>
          <a:noFill/>
        </p:spPr>
        <p:txBody>
          <a:bodyPr wrap="none" rtlCol="0">
            <a:spAutoFit/>
          </a:bodyPr>
          <a:lstStyle/>
          <a:p>
            <a:r>
              <a:rPr lang="en-US" dirty="0"/>
              <a:t>Avg. Lbs/Load</a:t>
            </a:r>
          </a:p>
        </p:txBody>
      </p:sp>
      <p:sp>
        <p:nvSpPr>
          <p:cNvPr id="5" name="TextBox 4">
            <a:extLst>
              <a:ext uri="{FF2B5EF4-FFF2-40B4-BE49-F238E27FC236}">
                <a16:creationId xmlns:a16="http://schemas.microsoft.com/office/drawing/2014/main" id="{C8DA3375-E42B-458A-8264-6ABE36390E8C}"/>
              </a:ext>
            </a:extLst>
          </p:cNvPr>
          <p:cNvSpPr txBox="1"/>
          <p:nvPr/>
        </p:nvSpPr>
        <p:spPr>
          <a:xfrm>
            <a:off x="9072735" y="1379889"/>
            <a:ext cx="1207382" cy="369332"/>
          </a:xfrm>
          <a:prstGeom prst="rect">
            <a:avLst/>
          </a:prstGeom>
          <a:noFill/>
        </p:spPr>
        <p:txBody>
          <a:bodyPr wrap="none" rtlCol="0">
            <a:spAutoFit/>
          </a:bodyPr>
          <a:lstStyle/>
          <a:p>
            <a:r>
              <a:rPr lang="en-US" dirty="0"/>
              <a:t>Price/Load</a:t>
            </a:r>
          </a:p>
        </p:txBody>
      </p:sp>
      <p:sp>
        <p:nvSpPr>
          <p:cNvPr id="6" name="TextBox 5">
            <a:extLst>
              <a:ext uri="{FF2B5EF4-FFF2-40B4-BE49-F238E27FC236}">
                <a16:creationId xmlns:a16="http://schemas.microsoft.com/office/drawing/2014/main" id="{1E24B622-2973-4F3A-81E0-5D1F9E298D5B}"/>
              </a:ext>
            </a:extLst>
          </p:cNvPr>
          <p:cNvSpPr txBox="1"/>
          <p:nvPr/>
        </p:nvSpPr>
        <p:spPr>
          <a:xfrm>
            <a:off x="4094675" y="2941319"/>
            <a:ext cx="1164101" cy="369332"/>
          </a:xfrm>
          <a:prstGeom prst="rect">
            <a:avLst/>
          </a:prstGeom>
          <a:noFill/>
        </p:spPr>
        <p:txBody>
          <a:bodyPr wrap="none" rtlCol="0">
            <a:spAutoFit/>
          </a:bodyPr>
          <a:lstStyle/>
          <a:p>
            <a:r>
              <a:rPr lang="en-US" dirty="0"/>
              <a:t>Hours/day</a:t>
            </a:r>
          </a:p>
        </p:txBody>
      </p:sp>
      <p:sp>
        <p:nvSpPr>
          <p:cNvPr id="7" name="TextBox 6">
            <a:extLst>
              <a:ext uri="{FF2B5EF4-FFF2-40B4-BE49-F238E27FC236}">
                <a16:creationId xmlns:a16="http://schemas.microsoft.com/office/drawing/2014/main" id="{23E95CB9-D549-42CE-B1F1-82BC543F6413}"/>
              </a:ext>
            </a:extLst>
          </p:cNvPr>
          <p:cNvSpPr txBox="1"/>
          <p:nvPr/>
        </p:nvSpPr>
        <p:spPr>
          <a:xfrm>
            <a:off x="5714878" y="2941319"/>
            <a:ext cx="1741759" cy="369332"/>
          </a:xfrm>
          <a:prstGeom prst="rect">
            <a:avLst/>
          </a:prstGeom>
          <a:noFill/>
        </p:spPr>
        <p:txBody>
          <a:bodyPr wrap="none" rtlCol="0">
            <a:spAutoFit/>
          </a:bodyPr>
          <a:lstStyle/>
          <a:p>
            <a:r>
              <a:rPr lang="en-US" dirty="0"/>
              <a:t>Avg Time/Load*</a:t>
            </a:r>
          </a:p>
        </p:txBody>
      </p:sp>
      <p:sp>
        <p:nvSpPr>
          <p:cNvPr id="8" name="TextBox 7">
            <a:extLst>
              <a:ext uri="{FF2B5EF4-FFF2-40B4-BE49-F238E27FC236}">
                <a16:creationId xmlns:a16="http://schemas.microsoft.com/office/drawing/2014/main" id="{FE039F80-2445-4D4F-9308-383941C957FE}"/>
              </a:ext>
            </a:extLst>
          </p:cNvPr>
          <p:cNvSpPr txBox="1"/>
          <p:nvPr/>
        </p:nvSpPr>
        <p:spPr>
          <a:xfrm>
            <a:off x="10020362" y="2941319"/>
            <a:ext cx="1337226" cy="369332"/>
          </a:xfrm>
          <a:prstGeom prst="rect">
            <a:avLst/>
          </a:prstGeom>
          <a:noFill/>
        </p:spPr>
        <p:txBody>
          <a:bodyPr wrap="none" rtlCol="0">
            <a:spAutoFit/>
          </a:bodyPr>
          <a:lstStyle/>
          <a:p>
            <a:r>
              <a:rPr lang="en-US" dirty="0"/>
              <a:t>Price/pound</a:t>
            </a:r>
          </a:p>
        </p:txBody>
      </p:sp>
      <p:sp>
        <p:nvSpPr>
          <p:cNvPr id="9" name="TextBox 8">
            <a:extLst>
              <a:ext uri="{FF2B5EF4-FFF2-40B4-BE49-F238E27FC236}">
                <a16:creationId xmlns:a16="http://schemas.microsoft.com/office/drawing/2014/main" id="{47D7A4BF-A7F7-400B-BEB6-A8B190C2EE9D}"/>
              </a:ext>
            </a:extLst>
          </p:cNvPr>
          <p:cNvSpPr txBox="1"/>
          <p:nvPr/>
        </p:nvSpPr>
        <p:spPr>
          <a:xfrm>
            <a:off x="4952156" y="2116982"/>
            <a:ext cx="1293944" cy="369332"/>
          </a:xfrm>
          <a:prstGeom prst="rect">
            <a:avLst/>
          </a:prstGeom>
          <a:noFill/>
        </p:spPr>
        <p:txBody>
          <a:bodyPr wrap="none" rtlCol="0">
            <a:spAutoFit/>
          </a:bodyPr>
          <a:lstStyle/>
          <a:p>
            <a:r>
              <a:rPr lang="en-US" dirty="0"/>
              <a:t>Loads/day*</a:t>
            </a:r>
          </a:p>
        </p:txBody>
      </p:sp>
      <p:sp>
        <p:nvSpPr>
          <p:cNvPr id="10" name="TextBox 9">
            <a:extLst>
              <a:ext uri="{FF2B5EF4-FFF2-40B4-BE49-F238E27FC236}">
                <a16:creationId xmlns:a16="http://schemas.microsoft.com/office/drawing/2014/main" id="{23001158-9ECA-48B8-B476-586AFA6CD7FB}"/>
              </a:ext>
            </a:extLst>
          </p:cNvPr>
          <p:cNvSpPr txBox="1"/>
          <p:nvPr/>
        </p:nvSpPr>
        <p:spPr>
          <a:xfrm>
            <a:off x="7223103" y="244326"/>
            <a:ext cx="851515" cy="369332"/>
          </a:xfrm>
          <a:prstGeom prst="rect">
            <a:avLst/>
          </a:prstGeom>
          <a:noFill/>
        </p:spPr>
        <p:txBody>
          <a:bodyPr wrap="none" rtlCol="0">
            <a:spAutoFit/>
          </a:bodyPr>
          <a:lstStyle/>
          <a:p>
            <a:r>
              <a:rPr lang="en-US" dirty="0"/>
              <a:t>Sales $</a:t>
            </a:r>
          </a:p>
        </p:txBody>
      </p:sp>
      <p:cxnSp>
        <p:nvCxnSpPr>
          <p:cNvPr id="14" name="Connector: Elbow 13">
            <a:extLst>
              <a:ext uri="{FF2B5EF4-FFF2-40B4-BE49-F238E27FC236}">
                <a16:creationId xmlns:a16="http://schemas.microsoft.com/office/drawing/2014/main" id="{37981BA0-D16A-4E6F-96B2-9C851D51CC95}"/>
              </a:ext>
            </a:extLst>
          </p:cNvPr>
          <p:cNvCxnSpPr>
            <a:stCxn id="10" idx="2"/>
            <a:endCxn id="5" idx="0"/>
          </p:cNvCxnSpPr>
          <p:nvPr/>
        </p:nvCxnSpPr>
        <p:spPr>
          <a:xfrm rot="16200000" flipH="1">
            <a:off x="8279528" y="-17010"/>
            <a:ext cx="766231" cy="2027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77B28D7-17B2-4378-A52A-A0B59236358E}"/>
              </a:ext>
            </a:extLst>
          </p:cNvPr>
          <p:cNvCxnSpPr>
            <a:stCxn id="9" idx="2"/>
            <a:endCxn id="6" idx="0"/>
          </p:cNvCxnSpPr>
          <p:nvPr/>
        </p:nvCxnSpPr>
        <p:spPr>
          <a:xfrm rot="5400000">
            <a:off x="4910425" y="2252615"/>
            <a:ext cx="455005" cy="9224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022FB5FE-24EA-4309-AF18-65A26C8D560B}"/>
              </a:ext>
            </a:extLst>
          </p:cNvPr>
          <p:cNvCxnSpPr>
            <a:stCxn id="9" idx="2"/>
            <a:endCxn id="7" idx="0"/>
          </p:cNvCxnSpPr>
          <p:nvPr/>
        </p:nvCxnSpPr>
        <p:spPr>
          <a:xfrm rot="16200000" flipH="1">
            <a:off x="5864941" y="2220501"/>
            <a:ext cx="455005" cy="9866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E72E13E-7AC0-4F3E-BB51-0A78C5877055}"/>
              </a:ext>
            </a:extLst>
          </p:cNvPr>
          <p:cNvCxnSpPr>
            <a:stCxn id="5" idx="2"/>
            <a:endCxn id="4" idx="0"/>
          </p:cNvCxnSpPr>
          <p:nvPr/>
        </p:nvCxnSpPr>
        <p:spPr>
          <a:xfrm rot="5400000">
            <a:off x="8505848" y="1770741"/>
            <a:ext cx="1192098" cy="11490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E27E23A2-B6FF-4A1E-A183-A7D1E958CE3B}"/>
              </a:ext>
            </a:extLst>
          </p:cNvPr>
          <p:cNvCxnSpPr>
            <a:stCxn id="5" idx="2"/>
            <a:endCxn id="8" idx="0"/>
          </p:cNvCxnSpPr>
          <p:nvPr/>
        </p:nvCxnSpPr>
        <p:spPr>
          <a:xfrm rot="16200000" flipH="1">
            <a:off x="9586651" y="1838995"/>
            <a:ext cx="1192098" cy="10125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5514693-C323-42B4-B10A-DE098525513D}"/>
              </a:ext>
            </a:extLst>
          </p:cNvPr>
          <p:cNvSpPr txBox="1"/>
          <p:nvPr/>
        </p:nvSpPr>
        <p:spPr>
          <a:xfrm>
            <a:off x="10020362" y="3592741"/>
            <a:ext cx="1154483" cy="1169551"/>
          </a:xfrm>
          <a:prstGeom prst="rect">
            <a:avLst/>
          </a:prstGeom>
          <a:noFill/>
        </p:spPr>
        <p:txBody>
          <a:bodyPr wrap="none" rtlCol="0">
            <a:spAutoFit/>
          </a:bodyPr>
          <a:lstStyle/>
          <a:p>
            <a:r>
              <a:rPr lang="en-US" sz="1400" dirty="0"/>
              <a:t>Detergent</a:t>
            </a:r>
          </a:p>
          <a:p>
            <a:r>
              <a:rPr lang="en-US" sz="1400" dirty="0"/>
              <a:t>Electricity</a:t>
            </a:r>
          </a:p>
          <a:p>
            <a:r>
              <a:rPr lang="en-US" sz="1400" dirty="0"/>
              <a:t>Water</a:t>
            </a:r>
          </a:p>
          <a:p>
            <a:r>
              <a:rPr lang="en-US" sz="1400" dirty="0"/>
              <a:t>Maintenance</a:t>
            </a:r>
          </a:p>
          <a:p>
            <a:r>
              <a:rPr lang="en-US" sz="1400" dirty="0"/>
              <a:t>Margin/Load</a:t>
            </a:r>
          </a:p>
        </p:txBody>
      </p:sp>
      <p:sp>
        <p:nvSpPr>
          <p:cNvPr id="24" name="TextBox 23">
            <a:extLst>
              <a:ext uri="{FF2B5EF4-FFF2-40B4-BE49-F238E27FC236}">
                <a16:creationId xmlns:a16="http://schemas.microsoft.com/office/drawing/2014/main" id="{F2ECFF6A-9E89-4756-9E3F-334B0C8E505C}"/>
              </a:ext>
            </a:extLst>
          </p:cNvPr>
          <p:cNvSpPr txBox="1"/>
          <p:nvPr/>
        </p:nvSpPr>
        <p:spPr>
          <a:xfrm>
            <a:off x="4104294" y="3592741"/>
            <a:ext cx="928459" cy="523220"/>
          </a:xfrm>
          <a:prstGeom prst="rect">
            <a:avLst/>
          </a:prstGeom>
          <a:noFill/>
        </p:spPr>
        <p:txBody>
          <a:bodyPr wrap="none" rtlCol="0">
            <a:spAutoFit/>
          </a:bodyPr>
          <a:lstStyle/>
          <a:p>
            <a:r>
              <a:rPr lang="en-US" sz="1400" dirty="0"/>
              <a:t>Labor</a:t>
            </a:r>
          </a:p>
          <a:p>
            <a:r>
              <a:rPr lang="en-US" sz="1400" dirty="0"/>
              <a:t>Electricity</a:t>
            </a:r>
          </a:p>
        </p:txBody>
      </p:sp>
      <p:sp>
        <p:nvSpPr>
          <p:cNvPr id="25" name="TextBox 24">
            <a:extLst>
              <a:ext uri="{FF2B5EF4-FFF2-40B4-BE49-F238E27FC236}">
                <a16:creationId xmlns:a16="http://schemas.microsoft.com/office/drawing/2014/main" id="{94474C31-4265-4540-920E-0980AA1567C0}"/>
              </a:ext>
            </a:extLst>
          </p:cNvPr>
          <p:cNvSpPr txBox="1"/>
          <p:nvPr/>
        </p:nvSpPr>
        <p:spPr>
          <a:xfrm>
            <a:off x="5714879" y="3592740"/>
            <a:ext cx="1508224" cy="954107"/>
          </a:xfrm>
          <a:prstGeom prst="rect">
            <a:avLst/>
          </a:prstGeom>
          <a:noFill/>
        </p:spPr>
        <p:txBody>
          <a:bodyPr wrap="square" rtlCol="0">
            <a:spAutoFit/>
          </a:bodyPr>
          <a:lstStyle/>
          <a:p>
            <a:r>
              <a:rPr lang="en-US" sz="1400" dirty="0"/>
              <a:t>* Machines required</a:t>
            </a:r>
          </a:p>
          <a:p>
            <a:r>
              <a:rPr lang="en-US" sz="1400" dirty="0"/>
              <a:t>+ buffer for folding and prep</a:t>
            </a:r>
          </a:p>
        </p:txBody>
      </p:sp>
      <p:pic>
        <p:nvPicPr>
          <p:cNvPr id="26" name="Picture 25">
            <a:extLst>
              <a:ext uri="{FF2B5EF4-FFF2-40B4-BE49-F238E27FC236}">
                <a16:creationId xmlns:a16="http://schemas.microsoft.com/office/drawing/2014/main" id="{BAB53875-60D6-4EB9-AFC1-C620C21048D0}"/>
              </a:ext>
            </a:extLst>
          </p:cNvPr>
          <p:cNvPicPr>
            <a:picLocks noChangeAspect="1"/>
          </p:cNvPicPr>
          <p:nvPr/>
        </p:nvPicPr>
        <p:blipFill>
          <a:blip r:embed="rId3"/>
          <a:stretch>
            <a:fillRect/>
          </a:stretch>
        </p:blipFill>
        <p:spPr>
          <a:xfrm>
            <a:off x="4104294" y="5188350"/>
            <a:ext cx="1741759" cy="1073340"/>
          </a:xfrm>
          <a:prstGeom prst="rect">
            <a:avLst/>
          </a:prstGeom>
        </p:spPr>
      </p:pic>
      <p:pic>
        <p:nvPicPr>
          <p:cNvPr id="27" name="Picture 26">
            <a:extLst>
              <a:ext uri="{FF2B5EF4-FFF2-40B4-BE49-F238E27FC236}">
                <a16:creationId xmlns:a16="http://schemas.microsoft.com/office/drawing/2014/main" id="{7281236C-13D0-4704-9842-AEB53E4D3154}"/>
              </a:ext>
            </a:extLst>
          </p:cNvPr>
          <p:cNvPicPr>
            <a:picLocks noChangeAspect="1"/>
          </p:cNvPicPr>
          <p:nvPr/>
        </p:nvPicPr>
        <p:blipFill>
          <a:blip r:embed="rId3"/>
          <a:stretch>
            <a:fillRect/>
          </a:stretch>
        </p:blipFill>
        <p:spPr>
          <a:xfrm>
            <a:off x="6585758" y="5240221"/>
            <a:ext cx="1741759" cy="1073340"/>
          </a:xfrm>
          <a:prstGeom prst="rect">
            <a:avLst/>
          </a:prstGeom>
        </p:spPr>
      </p:pic>
      <p:pic>
        <p:nvPicPr>
          <p:cNvPr id="28" name="Picture 27">
            <a:extLst>
              <a:ext uri="{FF2B5EF4-FFF2-40B4-BE49-F238E27FC236}">
                <a16:creationId xmlns:a16="http://schemas.microsoft.com/office/drawing/2014/main" id="{A403E41D-03E6-4CBA-BC41-7BD263EEF593}"/>
              </a:ext>
            </a:extLst>
          </p:cNvPr>
          <p:cNvPicPr>
            <a:picLocks noChangeAspect="1"/>
          </p:cNvPicPr>
          <p:nvPr/>
        </p:nvPicPr>
        <p:blipFill>
          <a:blip r:embed="rId3"/>
          <a:stretch>
            <a:fillRect/>
          </a:stretch>
        </p:blipFill>
        <p:spPr>
          <a:xfrm>
            <a:off x="9183878" y="5236592"/>
            <a:ext cx="1741759" cy="1073340"/>
          </a:xfrm>
          <a:prstGeom prst="rect">
            <a:avLst/>
          </a:prstGeom>
        </p:spPr>
      </p:pic>
      <p:cxnSp>
        <p:nvCxnSpPr>
          <p:cNvPr id="29" name="Straight Connector 28">
            <a:extLst>
              <a:ext uri="{FF2B5EF4-FFF2-40B4-BE49-F238E27FC236}">
                <a16:creationId xmlns:a16="http://schemas.microsoft.com/office/drawing/2014/main" id="{7CE45615-17AE-430F-AAD2-06F9A061C779}"/>
              </a:ext>
            </a:extLst>
          </p:cNvPr>
          <p:cNvCxnSpPr/>
          <p:nvPr/>
        </p:nvCxnSpPr>
        <p:spPr>
          <a:xfrm>
            <a:off x="3877077" y="4872082"/>
            <a:ext cx="7274763"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27CD6FA-2732-4C28-A2BD-A54B1DC4B4C2}"/>
              </a:ext>
            </a:extLst>
          </p:cNvPr>
          <p:cNvSpPr txBox="1"/>
          <p:nvPr/>
        </p:nvSpPr>
        <p:spPr>
          <a:xfrm>
            <a:off x="4744853" y="5560510"/>
            <a:ext cx="575799" cy="369332"/>
          </a:xfrm>
          <a:prstGeom prst="rect">
            <a:avLst/>
          </a:prstGeom>
          <a:solidFill>
            <a:schemeClr val="tx1">
              <a:alpha val="50000"/>
            </a:schemeClr>
          </a:solidFill>
        </p:spPr>
        <p:txBody>
          <a:bodyPr wrap="none" rtlCol="0">
            <a:spAutoFit/>
          </a:bodyPr>
          <a:lstStyle/>
          <a:p>
            <a:r>
              <a:rPr lang="en-US" dirty="0"/>
              <a:t>B2C</a:t>
            </a:r>
          </a:p>
        </p:txBody>
      </p:sp>
      <p:sp>
        <p:nvSpPr>
          <p:cNvPr id="31" name="TextBox 30">
            <a:extLst>
              <a:ext uri="{FF2B5EF4-FFF2-40B4-BE49-F238E27FC236}">
                <a16:creationId xmlns:a16="http://schemas.microsoft.com/office/drawing/2014/main" id="{6C9CAF9F-5BC4-4A30-AFE0-40FA7078F50C}"/>
              </a:ext>
            </a:extLst>
          </p:cNvPr>
          <p:cNvSpPr txBox="1"/>
          <p:nvPr/>
        </p:nvSpPr>
        <p:spPr>
          <a:xfrm>
            <a:off x="7168737" y="5543983"/>
            <a:ext cx="575799" cy="369332"/>
          </a:xfrm>
          <a:prstGeom prst="rect">
            <a:avLst/>
          </a:prstGeom>
          <a:solidFill>
            <a:schemeClr val="tx1">
              <a:alpha val="50000"/>
            </a:schemeClr>
          </a:solidFill>
        </p:spPr>
        <p:txBody>
          <a:bodyPr wrap="none" rtlCol="0">
            <a:spAutoFit/>
          </a:bodyPr>
          <a:lstStyle/>
          <a:p>
            <a:r>
              <a:rPr lang="en-US" dirty="0"/>
              <a:t>B2B</a:t>
            </a:r>
          </a:p>
        </p:txBody>
      </p:sp>
      <p:sp>
        <p:nvSpPr>
          <p:cNvPr id="32" name="TextBox 31">
            <a:extLst>
              <a:ext uri="{FF2B5EF4-FFF2-40B4-BE49-F238E27FC236}">
                <a16:creationId xmlns:a16="http://schemas.microsoft.com/office/drawing/2014/main" id="{82B52C5C-18EC-44FC-8DAE-9BAE9BD9CC26}"/>
              </a:ext>
            </a:extLst>
          </p:cNvPr>
          <p:cNvSpPr txBox="1"/>
          <p:nvPr/>
        </p:nvSpPr>
        <p:spPr>
          <a:xfrm>
            <a:off x="9703219" y="5517274"/>
            <a:ext cx="840615" cy="369332"/>
          </a:xfrm>
          <a:prstGeom prst="rect">
            <a:avLst/>
          </a:prstGeom>
          <a:solidFill>
            <a:schemeClr val="tx1">
              <a:alpha val="50000"/>
            </a:schemeClr>
          </a:solidFill>
        </p:spPr>
        <p:txBody>
          <a:bodyPr wrap="none" rtlCol="0">
            <a:spAutoFit/>
          </a:bodyPr>
          <a:lstStyle/>
          <a:p>
            <a:r>
              <a:rPr lang="en-US" dirty="0"/>
              <a:t>To. Co.</a:t>
            </a:r>
          </a:p>
        </p:txBody>
      </p:sp>
      <p:sp>
        <p:nvSpPr>
          <p:cNvPr id="33" name="TextBox 32">
            <a:extLst>
              <a:ext uri="{FF2B5EF4-FFF2-40B4-BE49-F238E27FC236}">
                <a16:creationId xmlns:a16="http://schemas.microsoft.com/office/drawing/2014/main" id="{23C5CD8A-CF7C-468F-8669-493A708F3242}"/>
              </a:ext>
            </a:extLst>
          </p:cNvPr>
          <p:cNvSpPr txBox="1"/>
          <p:nvPr/>
        </p:nvSpPr>
        <p:spPr>
          <a:xfrm>
            <a:off x="5985899" y="5572169"/>
            <a:ext cx="303288" cy="369332"/>
          </a:xfrm>
          <a:prstGeom prst="rect">
            <a:avLst/>
          </a:prstGeom>
          <a:noFill/>
        </p:spPr>
        <p:txBody>
          <a:bodyPr wrap="none" rtlCol="0">
            <a:spAutoFit/>
          </a:bodyPr>
          <a:lstStyle/>
          <a:p>
            <a:r>
              <a:rPr lang="en-US" dirty="0"/>
              <a:t>+</a:t>
            </a:r>
          </a:p>
        </p:txBody>
      </p:sp>
      <p:sp>
        <p:nvSpPr>
          <p:cNvPr id="34" name="TextBox 33">
            <a:extLst>
              <a:ext uri="{FF2B5EF4-FFF2-40B4-BE49-F238E27FC236}">
                <a16:creationId xmlns:a16="http://schemas.microsoft.com/office/drawing/2014/main" id="{C914EF6C-8AF2-47DE-8E97-02F12885957B}"/>
              </a:ext>
            </a:extLst>
          </p:cNvPr>
          <p:cNvSpPr txBox="1"/>
          <p:nvPr/>
        </p:nvSpPr>
        <p:spPr>
          <a:xfrm>
            <a:off x="8665612" y="5588596"/>
            <a:ext cx="303288" cy="369332"/>
          </a:xfrm>
          <a:prstGeom prst="rect">
            <a:avLst/>
          </a:prstGeom>
          <a:noFill/>
        </p:spPr>
        <p:txBody>
          <a:bodyPr wrap="none" rtlCol="0">
            <a:spAutoFit/>
          </a:bodyPr>
          <a:lstStyle/>
          <a:p>
            <a:r>
              <a:rPr lang="en-US" dirty="0"/>
              <a:t>=</a:t>
            </a:r>
          </a:p>
        </p:txBody>
      </p:sp>
      <p:sp>
        <p:nvSpPr>
          <p:cNvPr id="42" name="TextBox 41">
            <a:extLst>
              <a:ext uri="{FF2B5EF4-FFF2-40B4-BE49-F238E27FC236}">
                <a16:creationId xmlns:a16="http://schemas.microsoft.com/office/drawing/2014/main" id="{452B432F-37EE-4323-99C4-1C453363026C}"/>
              </a:ext>
            </a:extLst>
          </p:cNvPr>
          <p:cNvSpPr txBox="1"/>
          <p:nvPr/>
        </p:nvSpPr>
        <p:spPr>
          <a:xfrm>
            <a:off x="4028207" y="1379888"/>
            <a:ext cx="1313180" cy="369332"/>
          </a:xfrm>
          <a:prstGeom prst="rect">
            <a:avLst/>
          </a:prstGeom>
          <a:noFill/>
        </p:spPr>
        <p:txBody>
          <a:bodyPr wrap="none" rtlCol="0">
            <a:spAutoFit/>
          </a:bodyPr>
          <a:lstStyle/>
          <a:p>
            <a:r>
              <a:rPr lang="en-US" dirty="0"/>
              <a:t>Loads/Cust.</a:t>
            </a:r>
          </a:p>
        </p:txBody>
      </p:sp>
      <p:sp>
        <p:nvSpPr>
          <p:cNvPr id="43" name="TextBox 42">
            <a:extLst>
              <a:ext uri="{FF2B5EF4-FFF2-40B4-BE49-F238E27FC236}">
                <a16:creationId xmlns:a16="http://schemas.microsoft.com/office/drawing/2014/main" id="{D702005B-B545-45CD-AC4B-428CA74268F0}"/>
              </a:ext>
            </a:extLst>
          </p:cNvPr>
          <p:cNvSpPr txBox="1"/>
          <p:nvPr/>
        </p:nvSpPr>
        <p:spPr>
          <a:xfrm>
            <a:off x="5731741" y="1379888"/>
            <a:ext cx="1213794" cy="369332"/>
          </a:xfrm>
          <a:prstGeom prst="rect">
            <a:avLst/>
          </a:prstGeom>
          <a:noFill/>
        </p:spPr>
        <p:txBody>
          <a:bodyPr wrap="none" rtlCol="0">
            <a:spAutoFit/>
          </a:bodyPr>
          <a:lstStyle/>
          <a:p>
            <a:r>
              <a:rPr lang="en-US" dirty="0"/>
              <a:t>Customers</a:t>
            </a:r>
          </a:p>
        </p:txBody>
      </p:sp>
      <p:cxnSp>
        <p:nvCxnSpPr>
          <p:cNvPr id="45" name="Connector: Elbow 44">
            <a:extLst>
              <a:ext uri="{FF2B5EF4-FFF2-40B4-BE49-F238E27FC236}">
                <a16:creationId xmlns:a16="http://schemas.microsoft.com/office/drawing/2014/main" id="{9ADB0278-1902-4073-AA90-A3D17592D141}"/>
              </a:ext>
            </a:extLst>
          </p:cNvPr>
          <p:cNvCxnSpPr>
            <a:stCxn id="10" idx="2"/>
            <a:endCxn id="43" idx="0"/>
          </p:cNvCxnSpPr>
          <p:nvPr/>
        </p:nvCxnSpPr>
        <p:spPr>
          <a:xfrm rot="5400000">
            <a:off x="6610635" y="341662"/>
            <a:ext cx="766230" cy="13102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9BCDB27-1656-484A-A906-6594C5C7CC93}"/>
              </a:ext>
            </a:extLst>
          </p:cNvPr>
          <p:cNvCxnSpPr>
            <a:stCxn id="10" idx="2"/>
            <a:endCxn id="42" idx="0"/>
          </p:cNvCxnSpPr>
          <p:nvPr/>
        </p:nvCxnSpPr>
        <p:spPr>
          <a:xfrm rot="5400000">
            <a:off x="5783714" y="-485259"/>
            <a:ext cx="766230" cy="2964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078A462B-1FB8-4098-81AC-7517F1690E43}"/>
              </a:ext>
            </a:extLst>
          </p:cNvPr>
          <p:cNvCxnSpPr>
            <a:stCxn id="42" idx="2"/>
            <a:endCxn id="9" idx="0"/>
          </p:cNvCxnSpPr>
          <p:nvPr/>
        </p:nvCxnSpPr>
        <p:spPr>
          <a:xfrm rot="16200000" flipH="1">
            <a:off x="4958081" y="1475935"/>
            <a:ext cx="367762" cy="9143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2BC56736-E372-42AA-81F5-DFA233050427}"/>
              </a:ext>
            </a:extLst>
          </p:cNvPr>
          <p:cNvCxnSpPr>
            <a:stCxn id="43" idx="2"/>
            <a:endCxn id="9" idx="0"/>
          </p:cNvCxnSpPr>
          <p:nvPr/>
        </p:nvCxnSpPr>
        <p:spPr>
          <a:xfrm rot="5400000">
            <a:off x="5785002" y="1563346"/>
            <a:ext cx="367762" cy="7395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Isosceles Triangle 52">
            <a:extLst>
              <a:ext uri="{FF2B5EF4-FFF2-40B4-BE49-F238E27FC236}">
                <a16:creationId xmlns:a16="http://schemas.microsoft.com/office/drawing/2014/main" id="{E58F778D-2211-4530-84D0-C4E9AEBE5413}"/>
              </a:ext>
            </a:extLst>
          </p:cNvPr>
          <p:cNvSpPr/>
          <p:nvPr/>
        </p:nvSpPr>
        <p:spPr>
          <a:xfrm flipV="1">
            <a:off x="4198487" y="3454219"/>
            <a:ext cx="740071" cy="135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0B84DE03-6392-4849-8D30-CE2D33A2317B}"/>
              </a:ext>
            </a:extLst>
          </p:cNvPr>
          <p:cNvSpPr/>
          <p:nvPr/>
        </p:nvSpPr>
        <p:spPr>
          <a:xfrm flipV="1">
            <a:off x="5811509" y="3424428"/>
            <a:ext cx="740071" cy="135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a:extLst>
              <a:ext uri="{FF2B5EF4-FFF2-40B4-BE49-F238E27FC236}">
                <a16:creationId xmlns:a16="http://schemas.microsoft.com/office/drawing/2014/main" id="{1F4298BE-C918-47E3-9C95-A6F9CF9D7107}"/>
              </a:ext>
            </a:extLst>
          </p:cNvPr>
          <p:cNvSpPr/>
          <p:nvPr/>
        </p:nvSpPr>
        <p:spPr>
          <a:xfrm flipV="1">
            <a:off x="10123526" y="3427846"/>
            <a:ext cx="740071" cy="135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E5591F71-A865-4E4D-B40F-E2C33AC04810}"/>
              </a:ext>
            </a:extLst>
          </p:cNvPr>
          <p:cNvPicPr>
            <a:picLocks noChangeAspect="1"/>
          </p:cNvPicPr>
          <p:nvPr/>
        </p:nvPicPr>
        <p:blipFill>
          <a:blip r:embed="rId4"/>
          <a:stretch>
            <a:fillRect/>
          </a:stretch>
        </p:blipFill>
        <p:spPr>
          <a:xfrm>
            <a:off x="10915118" y="6226486"/>
            <a:ext cx="1015863" cy="457200"/>
          </a:xfrm>
          <a:prstGeom prst="rect">
            <a:avLst/>
          </a:prstGeom>
        </p:spPr>
      </p:pic>
      <p:sp>
        <p:nvSpPr>
          <p:cNvPr id="3" name="Slide Number Placeholder 2">
            <a:extLst>
              <a:ext uri="{FF2B5EF4-FFF2-40B4-BE49-F238E27FC236}">
                <a16:creationId xmlns:a16="http://schemas.microsoft.com/office/drawing/2014/main" id="{B2369CE1-7C32-4EE4-808B-53BA5A9851EF}"/>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
        <p:nvSpPr>
          <p:cNvPr id="11" name="TextBox 10">
            <a:extLst>
              <a:ext uri="{FF2B5EF4-FFF2-40B4-BE49-F238E27FC236}">
                <a16:creationId xmlns:a16="http://schemas.microsoft.com/office/drawing/2014/main" id="{B88A1D87-8234-4D3B-9A3B-1FA329DEE90B}"/>
              </a:ext>
            </a:extLst>
          </p:cNvPr>
          <p:cNvSpPr txBox="1"/>
          <p:nvPr/>
        </p:nvSpPr>
        <p:spPr>
          <a:xfrm rot="19988523">
            <a:off x="6816331" y="3300072"/>
            <a:ext cx="832254" cy="461665"/>
          </a:xfrm>
          <a:prstGeom prst="rect">
            <a:avLst/>
          </a:prstGeom>
          <a:noFill/>
        </p:spPr>
        <p:txBody>
          <a:bodyPr wrap="square" rtlCol="0">
            <a:spAutoFit/>
          </a:bodyPr>
          <a:lstStyle/>
          <a:p>
            <a:pPr algn="ctr"/>
            <a:r>
              <a:rPr lang="en-US" sz="1200" dirty="0">
                <a:solidFill>
                  <a:srgbClr val="FFC000"/>
                </a:solidFill>
                <a:effectLst>
                  <a:outerShdw blurRad="38100" dist="38100" dir="2700000" algn="tl">
                    <a:srgbClr val="000000">
                      <a:alpha val="43137"/>
                    </a:srgbClr>
                  </a:outerShdw>
                </a:effectLst>
              </a:rPr>
              <a:t>Loads per Machine</a:t>
            </a:r>
          </a:p>
        </p:txBody>
      </p:sp>
      <p:sp>
        <p:nvSpPr>
          <p:cNvPr id="12" name="Oval 11">
            <a:extLst>
              <a:ext uri="{FF2B5EF4-FFF2-40B4-BE49-F238E27FC236}">
                <a16:creationId xmlns:a16="http://schemas.microsoft.com/office/drawing/2014/main" id="{A919AD22-E788-4202-80A1-9A695A004F9F}"/>
              </a:ext>
            </a:extLst>
          </p:cNvPr>
          <p:cNvSpPr/>
          <p:nvPr/>
        </p:nvSpPr>
        <p:spPr>
          <a:xfrm>
            <a:off x="4016183" y="1148571"/>
            <a:ext cx="1359598" cy="894728"/>
          </a:xfrm>
          <a:prstGeom prst="ellipse">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881238B-B0D0-44C3-ACE5-EFAA2C1B8758}"/>
              </a:ext>
            </a:extLst>
          </p:cNvPr>
          <p:cNvSpPr/>
          <p:nvPr/>
        </p:nvSpPr>
        <p:spPr>
          <a:xfrm>
            <a:off x="6553141" y="3047890"/>
            <a:ext cx="1359598" cy="894728"/>
          </a:xfrm>
          <a:prstGeom prst="ellipse">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1B7FE1D-61CC-4F91-B097-FC9805EFD898}"/>
              </a:ext>
            </a:extLst>
          </p:cNvPr>
          <p:cNvSpPr txBox="1"/>
          <p:nvPr/>
        </p:nvSpPr>
        <p:spPr>
          <a:xfrm rot="19988523">
            <a:off x="6356331" y="1747773"/>
            <a:ext cx="832254" cy="461665"/>
          </a:xfrm>
          <a:prstGeom prst="rect">
            <a:avLst/>
          </a:prstGeom>
          <a:noFill/>
        </p:spPr>
        <p:txBody>
          <a:bodyPr wrap="square" rtlCol="0">
            <a:spAutoFit/>
          </a:bodyPr>
          <a:lstStyle/>
          <a:p>
            <a:pPr algn="ctr"/>
            <a:r>
              <a:rPr lang="en-US" sz="1200" dirty="0">
                <a:solidFill>
                  <a:srgbClr val="FFC000"/>
                </a:solidFill>
                <a:effectLst>
                  <a:outerShdw blurRad="38100" dist="38100" dir="2700000" algn="tl">
                    <a:srgbClr val="000000">
                      <a:alpha val="43137"/>
                    </a:srgbClr>
                  </a:outerShdw>
                </a:effectLst>
              </a:rPr>
              <a:t>Cust. per Day</a:t>
            </a:r>
          </a:p>
        </p:txBody>
      </p:sp>
      <p:sp>
        <p:nvSpPr>
          <p:cNvPr id="44" name="Oval 43">
            <a:extLst>
              <a:ext uri="{FF2B5EF4-FFF2-40B4-BE49-F238E27FC236}">
                <a16:creationId xmlns:a16="http://schemas.microsoft.com/office/drawing/2014/main" id="{0810BB85-A753-4E6C-955D-173AD72BB392}"/>
              </a:ext>
            </a:extLst>
          </p:cNvPr>
          <p:cNvSpPr/>
          <p:nvPr/>
        </p:nvSpPr>
        <p:spPr>
          <a:xfrm>
            <a:off x="6073802" y="1502479"/>
            <a:ext cx="1359598" cy="894728"/>
          </a:xfrm>
          <a:prstGeom prst="ellipse">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102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BA13-E6A1-47C6-B197-5C9B0E92CC53}"/>
              </a:ext>
            </a:extLst>
          </p:cNvPr>
          <p:cNvSpPr>
            <a:spLocks noGrp="1"/>
          </p:cNvSpPr>
          <p:nvPr>
            <p:ph type="title"/>
          </p:nvPr>
        </p:nvSpPr>
        <p:spPr/>
        <p:txBody>
          <a:bodyPr/>
          <a:lstStyle/>
          <a:p>
            <a:r>
              <a:rPr lang="en-US" dirty="0"/>
              <a:t>Scenario Example</a:t>
            </a:r>
          </a:p>
        </p:txBody>
      </p:sp>
      <p:sp>
        <p:nvSpPr>
          <p:cNvPr id="3" name="Content Placeholder 2">
            <a:extLst>
              <a:ext uri="{FF2B5EF4-FFF2-40B4-BE49-F238E27FC236}">
                <a16:creationId xmlns:a16="http://schemas.microsoft.com/office/drawing/2014/main" id="{FA2C4E23-0456-4E87-9091-49E06C46ED1D}"/>
              </a:ext>
            </a:extLst>
          </p:cNvPr>
          <p:cNvSpPr>
            <a:spLocks noGrp="1"/>
          </p:cNvSpPr>
          <p:nvPr>
            <p:ph idx="1"/>
          </p:nvPr>
        </p:nvSpPr>
        <p:spPr>
          <a:xfrm>
            <a:off x="3771189" y="864108"/>
            <a:ext cx="7814997" cy="5120640"/>
          </a:xfrm>
        </p:spPr>
        <p:txBody>
          <a:bodyPr>
            <a:normAutofit/>
          </a:bodyPr>
          <a:lstStyle/>
          <a:p>
            <a:r>
              <a:rPr lang="en-US" sz="2400" dirty="0"/>
              <a:t>What if…</a:t>
            </a:r>
          </a:p>
          <a:p>
            <a:endParaRPr lang="en-US" sz="2400" dirty="0"/>
          </a:p>
          <a:p>
            <a:r>
              <a:rPr lang="en-US" sz="2400" dirty="0"/>
              <a:t>Household (B2C) scenarios</a:t>
            </a:r>
          </a:p>
          <a:p>
            <a:pPr lvl="1"/>
            <a:r>
              <a:rPr lang="en-US" sz="2000" dirty="0"/>
              <a:t>Best Case:		4 loads per week, $1.00/load,2lbs/load</a:t>
            </a:r>
          </a:p>
          <a:p>
            <a:pPr lvl="1"/>
            <a:r>
              <a:rPr lang="en-US" sz="2000" dirty="0"/>
              <a:t>Most Likely:	3 loads per week, $1.50/load, 3lbs/load</a:t>
            </a:r>
          </a:p>
          <a:p>
            <a:pPr lvl="1"/>
            <a:r>
              <a:rPr lang="en-US" sz="2000" dirty="0"/>
              <a:t>Worse Case:	2 loads per week, $1.75/load, 5lbs/load</a:t>
            </a:r>
          </a:p>
          <a:p>
            <a:endParaRPr lang="en-US" sz="2400" dirty="0"/>
          </a:p>
          <a:p>
            <a:r>
              <a:rPr lang="en-US" sz="2400" dirty="0"/>
              <a:t>Hotel (B2B) Scenarios</a:t>
            </a:r>
          </a:p>
          <a:p>
            <a:pPr lvl="1"/>
            <a:r>
              <a:rPr lang="en-US" sz="2000" dirty="0"/>
              <a:t>Best Case:		500lbs/day, $0.30/lb, +10min labor</a:t>
            </a:r>
          </a:p>
          <a:p>
            <a:pPr lvl="1"/>
            <a:r>
              <a:rPr lang="en-US" sz="2000" dirty="0"/>
              <a:t>Most Likely:	350lbs/day, $0.35/lb, +15min labor</a:t>
            </a:r>
          </a:p>
          <a:p>
            <a:pPr lvl="1"/>
            <a:r>
              <a:rPr lang="en-US" sz="2000" dirty="0"/>
              <a:t>Worse Case:	200lbs/day, $0.40/lb, +20min labor</a:t>
            </a:r>
          </a:p>
        </p:txBody>
      </p:sp>
      <p:pic>
        <p:nvPicPr>
          <p:cNvPr id="5" name="Picture 4">
            <a:extLst>
              <a:ext uri="{FF2B5EF4-FFF2-40B4-BE49-F238E27FC236}">
                <a16:creationId xmlns:a16="http://schemas.microsoft.com/office/drawing/2014/main" id="{D56B2641-66FA-4AEA-B0DD-5D4106728A7C}"/>
              </a:ext>
            </a:extLst>
          </p:cNvPr>
          <p:cNvPicPr>
            <a:picLocks noChangeAspect="1"/>
          </p:cNvPicPr>
          <p:nvPr/>
        </p:nvPicPr>
        <p:blipFill>
          <a:blip r:embed="rId2"/>
          <a:stretch>
            <a:fillRect/>
          </a:stretch>
        </p:blipFill>
        <p:spPr>
          <a:xfrm>
            <a:off x="10915118" y="6226486"/>
            <a:ext cx="1015863" cy="457200"/>
          </a:xfrm>
          <a:prstGeom prst="rect">
            <a:avLst/>
          </a:prstGeom>
        </p:spPr>
      </p:pic>
      <p:pic>
        <p:nvPicPr>
          <p:cNvPr id="6" name="Picture 5">
            <a:extLst>
              <a:ext uri="{FF2B5EF4-FFF2-40B4-BE49-F238E27FC236}">
                <a16:creationId xmlns:a16="http://schemas.microsoft.com/office/drawing/2014/main" id="{4A57B1F7-FD0F-43D0-8F2A-D7283613A2AB}"/>
              </a:ext>
            </a:extLst>
          </p:cNvPr>
          <p:cNvPicPr>
            <a:picLocks noChangeAspect="1"/>
          </p:cNvPicPr>
          <p:nvPr/>
        </p:nvPicPr>
        <p:blipFill>
          <a:blip r:embed="rId3"/>
          <a:stretch>
            <a:fillRect/>
          </a:stretch>
        </p:blipFill>
        <p:spPr>
          <a:xfrm>
            <a:off x="2413165" y="4450080"/>
            <a:ext cx="1027617" cy="1640054"/>
          </a:xfrm>
          <a:prstGeom prst="rect">
            <a:avLst/>
          </a:prstGeom>
        </p:spPr>
      </p:pic>
      <p:sp>
        <p:nvSpPr>
          <p:cNvPr id="7" name="Oval 6">
            <a:extLst>
              <a:ext uri="{FF2B5EF4-FFF2-40B4-BE49-F238E27FC236}">
                <a16:creationId xmlns:a16="http://schemas.microsoft.com/office/drawing/2014/main" id="{69399B4F-0379-4279-8942-18D6860C3DC3}"/>
              </a:ext>
            </a:extLst>
          </p:cNvPr>
          <p:cNvSpPr/>
          <p:nvPr/>
        </p:nvSpPr>
        <p:spPr>
          <a:xfrm>
            <a:off x="6439487" y="2533496"/>
            <a:ext cx="2034332" cy="388127"/>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3A40516-E7AB-4C2E-8AE1-A9FCF7136EAB}"/>
              </a:ext>
            </a:extLst>
          </p:cNvPr>
          <p:cNvSpPr/>
          <p:nvPr/>
        </p:nvSpPr>
        <p:spPr>
          <a:xfrm>
            <a:off x="8426912" y="2921623"/>
            <a:ext cx="1173812" cy="362105"/>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E5B76C6-D2D9-46E9-B70F-D6268D822D63}"/>
              </a:ext>
            </a:extLst>
          </p:cNvPr>
          <p:cNvSpPr/>
          <p:nvPr/>
        </p:nvSpPr>
        <p:spPr>
          <a:xfrm>
            <a:off x="9543923" y="3230364"/>
            <a:ext cx="1173811" cy="441491"/>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427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E17C-46EF-483B-A066-EA813F2932F1}"/>
              </a:ext>
            </a:extLst>
          </p:cNvPr>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Forecast Topline: </a:t>
            </a:r>
            <a:r>
              <a:rPr lang="en-US" dirty="0">
                <a:solidFill>
                  <a:schemeClr val="tx1"/>
                </a:solidFill>
              </a:rPr>
              <a:t>Sensitivity Testing</a:t>
            </a:r>
            <a:r>
              <a:rPr lang="en-US" dirty="0"/>
              <a:t/>
            </a:r>
            <a:br>
              <a:rPr lang="en-US" dirty="0"/>
            </a:br>
            <a:endParaRPr lang="en-US" dirty="0"/>
          </a:p>
        </p:txBody>
      </p:sp>
      <p:sp>
        <p:nvSpPr>
          <p:cNvPr id="7" name="Diamond 6">
            <a:extLst>
              <a:ext uri="{FF2B5EF4-FFF2-40B4-BE49-F238E27FC236}">
                <a16:creationId xmlns:a16="http://schemas.microsoft.com/office/drawing/2014/main" id="{5B5CC2F6-2B69-4B69-82BB-787B68DFF40D}"/>
              </a:ext>
            </a:extLst>
          </p:cNvPr>
          <p:cNvSpPr/>
          <p:nvPr/>
        </p:nvSpPr>
        <p:spPr>
          <a:xfrm>
            <a:off x="4591708" y="1792139"/>
            <a:ext cx="1463040" cy="1463040"/>
          </a:xfrm>
          <a:prstGeom prst="diamon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Mach. / Loc.</a:t>
            </a:r>
          </a:p>
        </p:txBody>
      </p:sp>
      <p:sp>
        <p:nvSpPr>
          <p:cNvPr id="8" name="Diamond 7">
            <a:extLst>
              <a:ext uri="{FF2B5EF4-FFF2-40B4-BE49-F238E27FC236}">
                <a16:creationId xmlns:a16="http://schemas.microsoft.com/office/drawing/2014/main" id="{5D99ADE1-155E-4D98-B974-BF5C8EF2023E}"/>
              </a:ext>
            </a:extLst>
          </p:cNvPr>
          <p:cNvSpPr/>
          <p:nvPr/>
        </p:nvSpPr>
        <p:spPr>
          <a:xfrm>
            <a:off x="6854135" y="1792139"/>
            <a:ext cx="1463040" cy="146304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Loads / Cust.</a:t>
            </a:r>
          </a:p>
        </p:txBody>
      </p:sp>
      <p:sp>
        <p:nvSpPr>
          <p:cNvPr id="9" name="Diamond 8">
            <a:extLst>
              <a:ext uri="{FF2B5EF4-FFF2-40B4-BE49-F238E27FC236}">
                <a16:creationId xmlns:a16="http://schemas.microsoft.com/office/drawing/2014/main" id="{DA2D5AFB-29AA-4BD8-A879-8065FD8DC514}"/>
              </a:ext>
            </a:extLst>
          </p:cNvPr>
          <p:cNvSpPr/>
          <p:nvPr/>
        </p:nvSpPr>
        <p:spPr>
          <a:xfrm>
            <a:off x="9266118" y="1792139"/>
            <a:ext cx="1463040" cy="1463040"/>
          </a:xfrm>
          <a:prstGeom prst="diamond">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Cust. / Day</a:t>
            </a:r>
          </a:p>
        </p:txBody>
      </p:sp>
      <p:sp>
        <p:nvSpPr>
          <p:cNvPr id="10" name="TextBox 9">
            <a:extLst>
              <a:ext uri="{FF2B5EF4-FFF2-40B4-BE49-F238E27FC236}">
                <a16:creationId xmlns:a16="http://schemas.microsoft.com/office/drawing/2014/main" id="{56246A84-E6BC-4997-8B96-4149370A4D53}"/>
              </a:ext>
            </a:extLst>
          </p:cNvPr>
          <p:cNvSpPr txBox="1"/>
          <p:nvPr/>
        </p:nvSpPr>
        <p:spPr>
          <a:xfrm>
            <a:off x="4572000" y="4513393"/>
            <a:ext cx="303288" cy="369332"/>
          </a:xfrm>
          <a:prstGeom prst="rect">
            <a:avLst/>
          </a:prstGeom>
          <a:noFill/>
        </p:spPr>
        <p:txBody>
          <a:bodyPr wrap="square" rtlCol="0">
            <a:spAutoFit/>
          </a:bodyPr>
          <a:lstStyle/>
          <a:p>
            <a:r>
              <a:rPr lang="en-US" dirty="0"/>
              <a:t>8</a:t>
            </a:r>
          </a:p>
        </p:txBody>
      </p:sp>
      <p:sp>
        <p:nvSpPr>
          <p:cNvPr id="11" name="TextBox 10">
            <a:extLst>
              <a:ext uri="{FF2B5EF4-FFF2-40B4-BE49-F238E27FC236}">
                <a16:creationId xmlns:a16="http://schemas.microsoft.com/office/drawing/2014/main" id="{99FA1CCA-754A-4C46-921D-10D32EE9274E}"/>
              </a:ext>
            </a:extLst>
          </p:cNvPr>
          <p:cNvSpPr txBox="1"/>
          <p:nvPr/>
        </p:nvSpPr>
        <p:spPr>
          <a:xfrm>
            <a:off x="5088014" y="4513393"/>
            <a:ext cx="407484" cy="369332"/>
          </a:xfrm>
          <a:prstGeom prst="rect">
            <a:avLst/>
          </a:prstGeom>
          <a:noFill/>
        </p:spPr>
        <p:txBody>
          <a:bodyPr wrap="square" rtlCol="0">
            <a:spAutoFit/>
          </a:bodyPr>
          <a:lstStyle/>
          <a:p>
            <a:r>
              <a:rPr lang="en-US" dirty="0"/>
              <a:t>10</a:t>
            </a:r>
          </a:p>
        </p:txBody>
      </p:sp>
      <p:sp>
        <p:nvSpPr>
          <p:cNvPr id="12" name="TextBox 11">
            <a:extLst>
              <a:ext uri="{FF2B5EF4-FFF2-40B4-BE49-F238E27FC236}">
                <a16:creationId xmlns:a16="http://schemas.microsoft.com/office/drawing/2014/main" id="{53022871-CA73-4EC8-A7FF-5506C6F59FF2}"/>
              </a:ext>
            </a:extLst>
          </p:cNvPr>
          <p:cNvSpPr txBox="1"/>
          <p:nvPr/>
        </p:nvSpPr>
        <p:spPr>
          <a:xfrm>
            <a:off x="5708224" y="4513393"/>
            <a:ext cx="407484" cy="369332"/>
          </a:xfrm>
          <a:prstGeom prst="rect">
            <a:avLst/>
          </a:prstGeom>
          <a:noFill/>
        </p:spPr>
        <p:txBody>
          <a:bodyPr wrap="square" rtlCol="0">
            <a:spAutoFit/>
          </a:bodyPr>
          <a:lstStyle/>
          <a:p>
            <a:r>
              <a:rPr lang="en-US" dirty="0"/>
              <a:t>12</a:t>
            </a:r>
          </a:p>
        </p:txBody>
      </p:sp>
      <p:sp>
        <p:nvSpPr>
          <p:cNvPr id="13" name="TextBox 12">
            <a:extLst>
              <a:ext uri="{FF2B5EF4-FFF2-40B4-BE49-F238E27FC236}">
                <a16:creationId xmlns:a16="http://schemas.microsoft.com/office/drawing/2014/main" id="{B22034AF-C797-4AEF-8343-73FAC40EC548}"/>
              </a:ext>
            </a:extLst>
          </p:cNvPr>
          <p:cNvSpPr txBox="1"/>
          <p:nvPr/>
        </p:nvSpPr>
        <p:spPr>
          <a:xfrm>
            <a:off x="6761485" y="4513393"/>
            <a:ext cx="496281" cy="369332"/>
          </a:xfrm>
          <a:prstGeom prst="rect">
            <a:avLst/>
          </a:prstGeom>
          <a:noFill/>
        </p:spPr>
        <p:txBody>
          <a:bodyPr wrap="square" rtlCol="0">
            <a:spAutoFit/>
          </a:bodyPr>
          <a:lstStyle/>
          <a:p>
            <a:r>
              <a:rPr lang="en-US" dirty="0"/>
              <a:t>1.5</a:t>
            </a:r>
          </a:p>
        </p:txBody>
      </p:sp>
      <p:sp>
        <p:nvSpPr>
          <p:cNvPr id="14" name="TextBox 13">
            <a:extLst>
              <a:ext uri="{FF2B5EF4-FFF2-40B4-BE49-F238E27FC236}">
                <a16:creationId xmlns:a16="http://schemas.microsoft.com/office/drawing/2014/main" id="{DE35BC9D-356E-462B-9ABD-E60A34336BDB}"/>
              </a:ext>
            </a:extLst>
          </p:cNvPr>
          <p:cNvSpPr txBox="1"/>
          <p:nvPr/>
        </p:nvSpPr>
        <p:spPr>
          <a:xfrm>
            <a:off x="7370148" y="4513393"/>
            <a:ext cx="596423" cy="369332"/>
          </a:xfrm>
          <a:prstGeom prst="rect">
            <a:avLst/>
          </a:prstGeom>
          <a:noFill/>
        </p:spPr>
        <p:txBody>
          <a:bodyPr wrap="square" rtlCol="0">
            <a:spAutoFit/>
          </a:bodyPr>
          <a:lstStyle/>
          <a:p>
            <a:r>
              <a:rPr lang="en-US" dirty="0"/>
              <a:t>1.75</a:t>
            </a:r>
          </a:p>
        </p:txBody>
      </p:sp>
      <p:sp>
        <p:nvSpPr>
          <p:cNvPr id="15" name="TextBox 14">
            <a:extLst>
              <a:ext uri="{FF2B5EF4-FFF2-40B4-BE49-F238E27FC236}">
                <a16:creationId xmlns:a16="http://schemas.microsoft.com/office/drawing/2014/main" id="{E1A25D08-3B23-4AD6-B4AE-832E4103899A}"/>
              </a:ext>
            </a:extLst>
          </p:cNvPr>
          <p:cNvSpPr txBox="1"/>
          <p:nvPr/>
        </p:nvSpPr>
        <p:spPr>
          <a:xfrm>
            <a:off x="8069034" y="4513393"/>
            <a:ext cx="496281" cy="369332"/>
          </a:xfrm>
          <a:prstGeom prst="rect">
            <a:avLst/>
          </a:prstGeom>
          <a:noFill/>
        </p:spPr>
        <p:txBody>
          <a:bodyPr wrap="square" rtlCol="0">
            <a:spAutoFit/>
          </a:bodyPr>
          <a:lstStyle/>
          <a:p>
            <a:r>
              <a:rPr lang="en-US" dirty="0"/>
              <a:t>2.0</a:t>
            </a:r>
          </a:p>
        </p:txBody>
      </p:sp>
      <p:sp>
        <p:nvSpPr>
          <p:cNvPr id="16" name="TextBox 15">
            <a:extLst>
              <a:ext uri="{FF2B5EF4-FFF2-40B4-BE49-F238E27FC236}">
                <a16:creationId xmlns:a16="http://schemas.microsoft.com/office/drawing/2014/main" id="{E42430D9-06DD-4F54-BFF7-575150E18AFD}"/>
              </a:ext>
            </a:extLst>
          </p:cNvPr>
          <p:cNvSpPr txBox="1"/>
          <p:nvPr/>
        </p:nvSpPr>
        <p:spPr>
          <a:xfrm>
            <a:off x="9011309" y="4513393"/>
            <a:ext cx="573749" cy="369332"/>
          </a:xfrm>
          <a:prstGeom prst="rect">
            <a:avLst/>
          </a:prstGeom>
          <a:noFill/>
        </p:spPr>
        <p:txBody>
          <a:bodyPr wrap="square" rtlCol="0">
            <a:spAutoFit/>
          </a:bodyPr>
          <a:lstStyle/>
          <a:p>
            <a:r>
              <a:rPr lang="en-US" dirty="0"/>
              <a:t>250</a:t>
            </a:r>
          </a:p>
        </p:txBody>
      </p:sp>
      <p:sp>
        <p:nvSpPr>
          <p:cNvPr id="17" name="TextBox 16">
            <a:extLst>
              <a:ext uri="{FF2B5EF4-FFF2-40B4-BE49-F238E27FC236}">
                <a16:creationId xmlns:a16="http://schemas.microsoft.com/office/drawing/2014/main" id="{F7CCA598-B992-4ABB-898D-2B427A6F673E}"/>
              </a:ext>
            </a:extLst>
          </p:cNvPr>
          <p:cNvSpPr txBox="1"/>
          <p:nvPr/>
        </p:nvSpPr>
        <p:spPr>
          <a:xfrm>
            <a:off x="9760193" y="4513393"/>
            <a:ext cx="573749" cy="369332"/>
          </a:xfrm>
          <a:prstGeom prst="rect">
            <a:avLst/>
          </a:prstGeom>
          <a:noFill/>
        </p:spPr>
        <p:txBody>
          <a:bodyPr wrap="square" rtlCol="0">
            <a:spAutoFit/>
          </a:bodyPr>
          <a:lstStyle/>
          <a:p>
            <a:r>
              <a:rPr lang="en-US" dirty="0"/>
              <a:t>350</a:t>
            </a:r>
          </a:p>
        </p:txBody>
      </p:sp>
      <p:sp>
        <p:nvSpPr>
          <p:cNvPr id="18" name="TextBox 17">
            <a:extLst>
              <a:ext uri="{FF2B5EF4-FFF2-40B4-BE49-F238E27FC236}">
                <a16:creationId xmlns:a16="http://schemas.microsoft.com/office/drawing/2014/main" id="{9A8AB6F6-9E7E-437E-A979-9FBF905D88A2}"/>
              </a:ext>
            </a:extLst>
          </p:cNvPr>
          <p:cNvSpPr txBox="1"/>
          <p:nvPr/>
        </p:nvSpPr>
        <p:spPr>
          <a:xfrm>
            <a:off x="10417993" y="4513393"/>
            <a:ext cx="596423" cy="369332"/>
          </a:xfrm>
          <a:prstGeom prst="rect">
            <a:avLst/>
          </a:prstGeom>
          <a:noFill/>
        </p:spPr>
        <p:txBody>
          <a:bodyPr wrap="square" rtlCol="0">
            <a:spAutoFit/>
          </a:bodyPr>
          <a:lstStyle/>
          <a:p>
            <a:r>
              <a:rPr lang="en-US" dirty="0"/>
              <a:t>450</a:t>
            </a:r>
          </a:p>
        </p:txBody>
      </p:sp>
      <p:cxnSp>
        <p:nvCxnSpPr>
          <p:cNvPr id="20" name="Connector: Elbow 19">
            <a:extLst>
              <a:ext uri="{FF2B5EF4-FFF2-40B4-BE49-F238E27FC236}">
                <a16:creationId xmlns:a16="http://schemas.microsoft.com/office/drawing/2014/main" id="{903B7FBB-BE14-4B63-AE59-7EE4D1C4A095}"/>
              </a:ext>
            </a:extLst>
          </p:cNvPr>
          <p:cNvCxnSpPr>
            <a:stCxn id="7" idx="2"/>
            <a:endCxn id="10" idx="0"/>
          </p:cNvCxnSpPr>
          <p:nvPr/>
        </p:nvCxnSpPr>
        <p:spPr>
          <a:xfrm rot="5400000">
            <a:off x="4394329" y="3584494"/>
            <a:ext cx="1258214" cy="5995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6911DEEB-2BC2-4752-A052-BBFD04802FE6}"/>
              </a:ext>
            </a:extLst>
          </p:cNvPr>
          <p:cNvCxnSpPr>
            <a:stCxn id="7" idx="2"/>
            <a:endCxn id="11" idx="0"/>
          </p:cNvCxnSpPr>
          <p:nvPr/>
        </p:nvCxnSpPr>
        <p:spPr>
          <a:xfrm rot="5400000">
            <a:off x="4678385" y="3868550"/>
            <a:ext cx="1258214" cy="314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2DDE4E9-2601-4133-96E3-71E78F36B77C}"/>
              </a:ext>
            </a:extLst>
          </p:cNvPr>
          <p:cNvCxnSpPr>
            <a:stCxn id="7" idx="2"/>
            <a:endCxn id="12" idx="0"/>
          </p:cNvCxnSpPr>
          <p:nvPr/>
        </p:nvCxnSpPr>
        <p:spPr>
          <a:xfrm rot="16200000" flipH="1">
            <a:off x="4988490" y="3589917"/>
            <a:ext cx="1258214" cy="5887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5C04AC8-BBC8-4C01-9412-C97889BF3410}"/>
              </a:ext>
            </a:extLst>
          </p:cNvPr>
          <p:cNvCxnSpPr>
            <a:stCxn id="8" idx="2"/>
            <a:endCxn id="13" idx="0"/>
          </p:cNvCxnSpPr>
          <p:nvPr/>
        </p:nvCxnSpPr>
        <p:spPr>
          <a:xfrm rot="5400000">
            <a:off x="6668534" y="3596272"/>
            <a:ext cx="1258214" cy="5760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03546B26-E2BD-4183-B5E4-B687160524B5}"/>
              </a:ext>
            </a:extLst>
          </p:cNvPr>
          <p:cNvCxnSpPr>
            <a:stCxn id="8" idx="2"/>
            <a:endCxn id="14" idx="0"/>
          </p:cNvCxnSpPr>
          <p:nvPr/>
        </p:nvCxnSpPr>
        <p:spPr>
          <a:xfrm rot="16200000" flipH="1">
            <a:off x="6997900" y="3842933"/>
            <a:ext cx="1258214" cy="827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4FDA951-4998-401C-8A54-5017C66E2DAF}"/>
              </a:ext>
            </a:extLst>
          </p:cNvPr>
          <p:cNvCxnSpPr>
            <a:stCxn id="8" idx="2"/>
            <a:endCxn id="15" idx="0"/>
          </p:cNvCxnSpPr>
          <p:nvPr/>
        </p:nvCxnSpPr>
        <p:spPr>
          <a:xfrm rot="16200000" flipH="1">
            <a:off x="7322308" y="3518526"/>
            <a:ext cx="1258214" cy="7315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78C25D05-AD00-47EF-A2DC-94A7EC1E8685}"/>
              </a:ext>
            </a:extLst>
          </p:cNvPr>
          <p:cNvCxnSpPr>
            <a:stCxn id="9" idx="2"/>
            <a:endCxn id="16" idx="0"/>
          </p:cNvCxnSpPr>
          <p:nvPr/>
        </p:nvCxnSpPr>
        <p:spPr>
          <a:xfrm rot="5400000">
            <a:off x="9018804" y="3534559"/>
            <a:ext cx="1258214" cy="6994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0D3C95C9-5090-4CCC-AB34-C5C76D24507C}"/>
              </a:ext>
            </a:extLst>
          </p:cNvPr>
          <p:cNvCxnSpPr>
            <a:stCxn id="9" idx="2"/>
            <a:endCxn id="17" idx="0"/>
          </p:cNvCxnSpPr>
          <p:nvPr/>
        </p:nvCxnSpPr>
        <p:spPr>
          <a:xfrm rot="16200000" flipH="1">
            <a:off x="9393246" y="3859571"/>
            <a:ext cx="1258214" cy="494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EDDB1590-9F8C-4A93-A53E-C3EFE3217CAD}"/>
              </a:ext>
            </a:extLst>
          </p:cNvPr>
          <p:cNvCxnSpPr>
            <a:stCxn id="9" idx="2"/>
            <a:endCxn id="18" idx="0"/>
          </p:cNvCxnSpPr>
          <p:nvPr/>
        </p:nvCxnSpPr>
        <p:spPr>
          <a:xfrm rot="16200000" flipH="1">
            <a:off x="9727814" y="3525002"/>
            <a:ext cx="1258214" cy="7185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906BD7-395F-4CAC-92BD-230849B5A9FC}"/>
              </a:ext>
            </a:extLst>
          </p:cNvPr>
          <p:cNvSpPr txBox="1"/>
          <p:nvPr/>
        </p:nvSpPr>
        <p:spPr>
          <a:xfrm>
            <a:off x="4568091" y="939171"/>
            <a:ext cx="3873304" cy="400110"/>
          </a:xfrm>
          <a:prstGeom prst="rect">
            <a:avLst/>
          </a:prstGeom>
          <a:noFill/>
        </p:spPr>
        <p:txBody>
          <a:bodyPr wrap="none" rtlCol="0">
            <a:spAutoFit/>
          </a:bodyPr>
          <a:lstStyle/>
          <a:p>
            <a:r>
              <a:rPr lang="en-US" sz="2000" dirty="0"/>
              <a:t>Worse Case, Most Likely, Best Case</a:t>
            </a:r>
          </a:p>
        </p:txBody>
      </p:sp>
      <p:pic>
        <p:nvPicPr>
          <p:cNvPr id="27" name="Picture 26">
            <a:extLst>
              <a:ext uri="{FF2B5EF4-FFF2-40B4-BE49-F238E27FC236}">
                <a16:creationId xmlns:a16="http://schemas.microsoft.com/office/drawing/2014/main" id="{94C45E81-B489-49C5-BA0C-17228AFE36F4}"/>
              </a:ext>
            </a:extLst>
          </p:cNvPr>
          <p:cNvPicPr>
            <a:picLocks noChangeAspect="1"/>
          </p:cNvPicPr>
          <p:nvPr/>
        </p:nvPicPr>
        <p:blipFill>
          <a:blip r:embed="rId2"/>
          <a:stretch>
            <a:fillRect/>
          </a:stretch>
        </p:blipFill>
        <p:spPr>
          <a:xfrm>
            <a:off x="10915118" y="6226486"/>
            <a:ext cx="1015863" cy="457200"/>
          </a:xfrm>
          <a:prstGeom prst="rect">
            <a:avLst/>
          </a:prstGeom>
        </p:spPr>
      </p:pic>
      <p:sp>
        <p:nvSpPr>
          <p:cNvPr id="3" name="Slide Number Placeholder 2">
            <a:extLst>
              <a:ext uri="{FF2B5EF4-FFF2-40B4-BE49-F238E27FC236}">
                <a16:creationId xmlns:a16="http://schemas.microsoft.com/office/drawing/2014/main" id="{CF030FCA-06D7-4F21-9DB7-98C7AEA24624}"/>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83699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682C-BA1C-44AB-B4F7-66BF5C90A32D}"/>
              </a:ext>
            </a:extLst>
          </p:cNvPr>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Forecast Topline: </a:t>
            </a:r>
            <a:r>
              <a:rPr lang="en-US" dirty="0"/>
              <a:t>Map out the results, eliminate outliers</a:t>
            </a:r>
          </a:p>
        </p:txBody>
      </p:sp>
      <p:sp>
        <p:nvSpPr>
          <p:cNvPr id="4" name="Slide Number Placeholder 3">
            <a:extLst>
              <a:ext uri="{FF2B5EF4-FFF2-40B4-BE49-F238E27FC236}">
                <a16:creationId xmlns:a16="http://schemas.microsoft.com/office/drawing/2014/main" id="{BDAFCEB3-9E59-4B15-85BD-E48AF9138727}"/>
              </a:ext>
            </a:extLst>
          </p:cNvPr>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6" name="Picture 5">
            <a:extLst>
              <a:ext uri="{FF2B5EF4-FFF2-40B4-BE49-F238E27FC236}">
                <a16:creationId xmlns:a16="http://schemas.microsoft.com/office/drawing/2014/main" id="{932503EE-E046-4932-B99C-B257282A5203}"/>
              </a:ext>
            </a:extLst>
          </p:cNvPr>
          <p:cNvPicPr>
            <a:picLocks noChangeAspect="1"/>
          </p:cNvPicPr>
          <p:nvPr/>
        </p:nvPicPr>
        <p:blipFill>
          <a:blip r:embed="rId2"/>
          <a:stretch>
            <a:fillRect/>
          </a:stretch>
        </p:blipFill>
        <p:spPr>
          <a:xfrm>
            <a:off x="3768601" y="867805"/>
            <a:ext cx="2947481" cy="4623476"/>
          </a:xfrm>
          <a:prstGeom prst="rect">
            <a:avLst/>
          </a:prstGeom>
        </p:spPr>
      </p:pic>
      <p:sp>
        <p:nvSpPr>
          <p:cNvPr id="7" name="Oval 6">
            <a:extLst>
              <a:ext uri="{FF2B5EF4-FFF2-40B4-BE49-F238E27FC236}">
                <a16:creationId xmlns:a16="http://schemas.microsoft.com/office/drawing/2014/main" id="{235B372D-EEAE-4DAF-8D8B-B131CF4083F0}"/>
              </a:ext>
            </a:extLst>
          </p:cNvPr>
          <p:cNvSpPr/>
          <p:nvPr/>
        </p:nvSpPr>
        <p:spPr>
          <a:xfrm>
            <a:off x="6147207" y="1821569"/>
            <a:ext cx="607023" cy="577816"/>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C7B0D03-46C8-4FFF-A451-D1C75A313E1D}"/>
              </a:ext>
            </a:extLst>
          </p:cNvPr>
          <p:cNvSpPr/>
          <p:nvPr/>
        </p:nvSpPr>
        <p:spPr>
          <a:xfrm>
            <a:off x="5663184" y="3078609"/>
            <a:ext cx="607023" cy="577816"/>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99908AA-5981-4398-93CD-1B071431CBCF}"/>
              </a:ext>
            </a:extLst>
          </p:cNvPr>
          <p:cNvSpPr/>
          <p:nvPr/>
        </p:nvSpPr>
        <p:spPr>
          <a:xfrm>
            <a:off x="5180382" y="4409930"/>
            <a:ext cx="607023" cy="577816"/>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C3DA88-3B85-44FC-B218-8491980B4665}"/>
              </a:ext>
            </a:extLst>
          </p:cNvPr>
          <p:cNvSpPr txBox="1"/>
          <p:nvPr/>
        </p:nvSpPr>
        <p:spPr>
          <a:xfrm rot="20989411">
            <a:off x="7282166" y="1452238"/>
            <a:ext cx="1017992" cy="738664"/>
          </a:xfrm>
          <a:prstGeom prst="rect">
            <a:avLst/>
          </a:prstGeom>
          <a:noFill/>
        </p:spPr>
        <p:txBody>
          <a:bodyPr wrap="square" rtlCol="0">
            <a:spAutoFit/>
          </a:bodyPr>
          <a:lstStyle/>
          <a:p>
            <a:pPr algn="ctr"/>
            <a:r>
              <a:rPr lang="en-US" sz="1400" dirty="0">
                <a:solidFill>
                  <a:srgbClr val="FFC000"/>
                </a:solidFill>
                <a:effectLst>
                  <a:outerShdw blurRad="38100" dist="38100" dir="2700000" algn="tl">
                    <a:srgbClr val="000000">
                      <a:alpha val="43137"/>
                    </a:srgbClr>
                  </a:outerShdw>
                </a:effectLst>
              </a:rPr>
              <a:t>“Loyal Customer” Scenario</a:t>
            </a:r>
          </a:p>
        </p:txBody>
      </p:sp>
      <p:sp>
        <p:nvSpPr>
          <p:cNvPr id="11" name="TextBox 10">
            <a:extLst>
              <a:ext uri="{FF2B5EF4-FFF2-40B4-BE49-F238E27FC236}">
                <a16:creationId xmlns:a16="http://schemas.microsoft.com/office/drawing/2014/main" id="{E32BBF3C-C548-4D0C-AF0B-4290BA0BBF8D}"/>
              </a:ext>
            </a:extLst>
          </p:cNvPr>
          <p:cNvSpPr txBox="1"/>
          <p:nvPr/>
        </p:nvSpPr>
        <p:spPr>
          <a:xfrm rot="20989411">
            <a:off x="7282166" y="4618414"/>
            <a:ext cx="1017992" cy="738664"/>
          </a:xfrm>
          <a:prstGeom prst="rect">
            <a:avLst/>
          </a:prstGeom>
          <a:noFill/>
        </p:spPr>
        <p:txBody>
          <a:bodyPr wrap="square" rtlCol="0">
            <a:spAutoFit/>
          </a:bodyPr>
          <a:lstStyle/>
          <a:p>
            <a:pPr algn="ctr"/>
            <a:r>
              <a:rPr lang="en-US" sz="1400" dirty="0">
                <a:solidFill>
                  <a:srgbClr val="FFC000"/>
                </a:solidFill>
                <a:effectLst>
                  <a:outerShdw blurRad="38100" dist="38100" dir="2700000" algn="tl">
                    <a:srgbClr val="000000">
                      <a:alpha val="43137"/>
                    </a:srgbClr>
                  </a:outerShdw>
                </a:effectLst>
              </a:rPr>
              <a:t>“High Traffic” Scenario</a:t>
            </a:r>
          </a:p>
        </p:txBody>
      </p:sp>
      <p:sp>
        <p:nvSpPr>
          <p:cNvPr id="12" name="TextBox 11">
            <a:extLst>
              <a:ext uri="{FF2B5EF4-FFF2-40B4-BE49-F238E27FC236}">
                <a16:creationId xmlns:a16="http://schemas.microsoft.com/office/drawing/2014/main" id="{F1C94462-6F88-4F65-A5C3-1E63CC732998}"/>
              </a:ext>
            </a:extLst>
          </p:cNvPr>
          <p:cNvSpPr txBox="1"/>
          <p:nvPr/>
        </p:nvSpPr>
        <p:spPr>
          <a:xfrm rot="20989411">
            <a:off x="7282167" y="2998185"/>
            <a:ext cx="1017992" cy="738664"/>
          </a:xfrm>
          <a:prstGeom prst="rect">
            <a:avLst/>
          </a:prstGeom>
          <a:noFill/>
        </p:spPr>
        <p:txBody>
          <a:bodyPr wrap="square" rtlCol="0">
            <a:spAutoFit/>
          </a:bodyPr>
          <a:lstStyle/>
          <a:p>
            <a:pPr algn="ctr"/>
            <a:r>
              <a:rPr lang="en-US" sz="1400" dirty="0">
                <a:solidFill>
                  <a:srgbClr val="FFC000"/>
                </a:solidFill>
                <a:effectLst>
                  <a:outerShdw blurRad="38100" dist="38100" dir="2700000" algn="tl">
                    <a:srgbClr val="000000">
                      <a:alpha val="43137"/>
                    </a:srgbClr>
                  </a:outerShdw>
                </a:effectLst>
              </a:rPr>
              <a:t>“Balanced Customer” Scenario</a:t>
            </a:r>
          </a:p>
        </p:txBody>
      </p:sp>
      <p:sp>
        <p:nvSpPr>
          <p:cNvPr id="13" name="Arrow: Right 12">
            <a:extLst>
              <a:ext uri="{FF2B5EF4-FFF2-40B4-BE49-F238E27FC236}">
                <a16:creationId xmlns:a16="http://schemas.microsoft.com/office/drawing/2014/main" id="{C08E0E3A-7E5D-4763-881D-3680AA790CBC}"/>
              </a:ext>
            </a:extLst>
          </p:cNvPr>
          <p:cNvSpPr/>
          <p:nvPr/>
        </p:nvSpPr>
        <p:spPr>
          <a:xfrm>
            <a:off x="6942125" y="1623974"/>
            <a:ext cx="290950" cy="431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AB53C4D-76E2-44D5-ACC1-4BDE7C843900}"/>
              </a:ext>
            </a:extLst>
          </p:cNvPr>
          <p:cNvSpPr/>
          <p:nvPr/>
        </p:nvSpPr>
        <p:spPr>
          <a:xfrm>
            <a:off x="6969337" y="3151717"/>
            <a:ext cx="290950" cy="431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A8E3322-97A3-4527-84F9-651896C573F4}"/>
              </a:ext>
            </a:extLst>
          </p:cNvPr>
          <p:cNvSpPr/>
          <p:nvPr/>
        </p:nvSpPr>
        <p:spPr>
          <a:xfrm>
            <a:off x="7034945" y="4771948"/>
            <a:ext cx="290950" cy="431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C287939-908C-47D6-A4DE-2A30A10C27E8}"/>
              </a:ext>
            </a:extLst>
          </p:cNvPr>
          <p:cNvSpPr txBox="1"/>
          <p:nvPr/>
        </p:nvSpPr>
        <p:spPr>
          <a:xfrm>
            <a:off x="8610664" y="1341484"/>
            <a:ext cx="3081161" cy="1077218"/>
          </a:xfrm>
          <a:prstGeom prst="rect">
            <a:avLst/>
          </a:prstGeom>
          <a:noFill/>
        </p:spPr>
        <p:txBody>
          <a:bodyPr wrap="square" rtlCol="0">
            <a:spAutoFit/>
          </a:bodyPr>
          <a:lstStyle/>
          <a:p>
            <a:r>
              <a:rPr lang="en-US" sz="1600" dirty="0"/>
              <a:t>250 Customers/day, 2.0 loads/customer, 12 machines per location, customer expects availability</a:t>
            </a:r>
          </a:p>
        </p:txBody>
      </p:sp>
      <p:sp>
        <p:nvSpPr>
          <p:cNvPr id="17" name="TextBox 16">
            <a:extLst>
              <a:ext uri="{FF2B5EF4-FFF2-40B4-BE49-F238E27FC236}">
                <a16:creationId xmlns:a16="http://schemas.microsoft.com/office/drawing/2014/main" id="{0E86417B-06F2-4F2E-A59D-6FC95A844140}"/>
              </a:ext>
            </a:extLst>
          </p:cNvPr>
          <p:cNvSpPr txBox="1"/>
          <p:nvPr/>
        </p:nvSpPr>
        <p:spPr>
          <a:xfrm>
            <a:off x="8610664" y="2850701"/>
            <a:ext cx="3081161" cy="1077218"/>
          </a:xfrm>
          <a:prstGeom prst="rect">
            <a:avLst/>
          </a:prstGeom>
          <a:noFill/>
        </p:spPr>
        <p:txBody>
          <a:bodyPr wrap="square" rtlCol="0">
            <a:spAutoFit/>
          </a:bodyPr>
          <a:lstStyle/>
          <a:p>
            <a:r>
              <a:rPr lang="en-US" sz="1600" dirty="0"/>
              <a:t>350 Customers/day, 1.8 loads/customer, 10 machines per location, customer expects some wait time</a:t>
            </a:r>
          </a:p>
        </p:txBody>
      </p:sp>
      <p:sp>
        <p:nvSpPr>
          <p:cNvPr id="18" name="TextBox 17">
            <a:extLst>
              <a:ext uri="{FF2B5EF4-FFF2-40B4-BE49-F238E27FC236}">
                <a16:creationId xmlns:a16="http://schemas.microsoft.com/office/drawing/2014/main" id="{058E3463-502C-4190-9A07-684D4BDEFD40}"/>
              </a:ext>
            </a:extLst>
          </p:cNvPr>
          <p:cNvSpPr txBox="1"/>
          <p:nvPr/>
        </p:nvSpPr>
        <p:spPr>
          <a:xfrm>
            <a:off x="8610664" y="4510691"/>
            <a:ext cx="3081161" cy="1077218"/>
          </a:xfrm>
          <a:prstGeom prst="rect">
            <a:avLst/>
          </a:prstGeom>
          <a:noFill/>
        </p:spPr>
        <p:txBody>
          <a:bodyPr wrap="square" rtlCol="0">
            <a:spAutoFit/>
          </a:bodyPr>
          <a:lstStyle/>
          <a:p>
            <a:r>
              <a:rPr lang="en-US" sz="1600" dirty="0"/>
              <a:t>450 Customers/day, 1.5 loads/customer, 8 machines per location, customer expects end of day availability</a:t>
            </a:r>
          </a:p>
        </p:txBody>
      </p:sp>
      <p:sp>
        <p:nvSpPr>
          <p:cNvPr id="19" name="TextBox 18">
            <a:extLst>
              <a:ext uri="{FF2B5EF4-FFF2-40B4-BE49-F238E27FC236}">
                <a16:creationId xmlns:a16="http://schemas.microsoft.com/office/drawing/2014/main" id="{A6D05DBC-EC45-47CF-AC72-37D736DA505E}"/>
              </a:ext>
            </a:extLst>
          </p:cNvPr>
          <p:cNvSpPr txBox="1"/>
          <p:nvPr/>
        </p:nvSpPr>
        <p:spPr>
          <a:xfrm>
            <a:off x="3768601" y="5701893"/>
            <a:ext cx="6160661" cy="369332"/>
          </a:xfrm>
          <a:prstGeom prst="rect">
            <a:avLst/>
          </a:prstGeom>
          <a:noFill/>
        </p:spPr>
        <p:txBody>
          <a:bodyPr wrap="none" rtlCol="0">
            <a:spAutoFit/>
          </a:bodyPr>
          <a:lstStyle/>
          <a:p>
            <a:r>
              <a:rPr lang="en-US" dirty="0"/>
              <a:t>What would these scenarios tell us about pricing, staffing, etc.?</a:t>
            </a:r>
          </a:p>
        </p:txBody>
      </p:sp>
      <p:pic>
        <p:nvPicPr>
          <p:cNvPr id="20" name="Picture 19">
            <a:extLst>
              <a:ext uri="{FF2B5EF4-FFF2-40B4-BE49-F238E27FC236}">
                <a16:creationId xmlns:a16="http://schemas.microsoft.com/office/drawing/2014/main" id="{FA010080-A759-4E17-B043-A282B99B46DF}"/>
              </a:ext>
            </a:extLst>
          </p:cNvPr>
          <p:cNvPicPr>
            <a:picLocks noChangeAspect="1"/>
          </p:cNvPicPr>
          <p:nvPr/>
        </p:nvPicPr>
        <p:blipFill>
          <a:blip r:embed="rId3"/>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157937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39B2-1081-47EE-987E-8A13A6D9BF0E}"/>
              </a:ext>
            </a:extLst>
          </p:cNvPr>
          <p:cNvSpPr>
            <a:spLocks noGrp="1"/>
          </p:cNvSpPr>
          <p:nvPr>
            <p:ph type="title"/>
          </p:nvPr>
        </p:nvSpPr>
        <p:spPr/>
        <p:txBody>
          <a:bodyPr/>
          <a:lstStyle/>
          <a:p>
            <a:r>
              <a:rPr lang="en-US" dirty="0"/>
              <a:t>Accounting:</a:t>
            </a:r>
            <a:br>
              <a:rPr lang="en-US" dirty="0"/>
            </a:br>
            <a:r>
              <a:rPr lang="en-US" sz="2800" i="1" dirty="0"/>
              <a:t>Humble beginnings with a serious purpose</a:t>
            </a:r>
            <a:endParaRPr lang="en-US" i="1" dirty="0"/>
          </a:p>
        </p:txBody>
      </p:sp>
      <p:sp>
        <p:nvSpPr>
          <p:cNvPr id="3" name="Content Placeholder 2">
            <a:extLst>
              <a:ext uri="{FF2B5EF4-FFF2-40B4-BE49-F238E27FC236}">
                <a16:creationId xmlns:a16="http://schemas.microsoft.com/office/drawing/2014/main" id="{90043F58-D2C8-4D12-8874-78591A65C006}"/>
              </a:ext>
            </a:extLst>
          </p:cNvPr>
          <p:cNvSpPr>
            <a:spLocks noGrp="1"/>
          </p:cNvSpPr>
          <p:nvPr>
            <p:ph idx="1"/>
          </p:nvPr>
        </p:nvSpPr>
        <p:spPr/>
        <p:txBody>
          <a:bodyPr/>
          <a:lstStyle/>
          <a:p>
            <a:r>
              <a:rPr lang="en-US" sz="2400" dirty="0">
                <a:solidFill>
                  <a:schemeClr val="accent3">
                    <a:lumMod val="60000"/>
                    <a:lumOff val="40000"/>
                  </a:schemeClr>
                </a:solidFill>
              </a:rPr>
              <a:t>Interesting History</a:t>
            </a:r>
          </a:p>
          <a:p>
            <a:pPr lvl="1"/>
            <a:r>
              <a:rPr lang="en-US" sz="2000" dirty="0"/>
              <a:t>Ancient Mesopotamia, Egyptians and Babylonians (“auditor”)</a:t>
            </a:r>
          </a:p>
          <a:p>
            <a:pPr lvl="1"/>
            <a:r>
              <a:rPr lang="en-US" sz="2000" dirty="0"/>
              <a:t>Roman army took this to the next level</a:t>
            </a:r>
          </a:p>
          <a:p>
            <a:pPr lvl="1"/>
            <a:r>
              <a:rPr lang="en-US" sz="2000" dirty="0"/>
              <a:t>1494 Luca Pacioli, Venice, double-entry method publication (debits &amp; credits)</a:t>
            </a:r>
          </a:p>
          <a:p>
            <a:pPr lvl="1"/>
            <a:r>
              <a:rPr lang="en-US" sz="2000" dirty="0"/>
              <a:t>~1600’s development of “joint-stock companies” required reporting</a:t>
            </a:r>
          </a:p>
          <a:p>
            <a:pPr lvl="1"/>
            <a:r>
              <a:rPr lang="en-US" sz="2000" dirty="0"/>
              <a:t>1800’s formalized as a profession in Scotland/Britain</a:t>
            </a:r>
          </a:p>
          <a:p>
            <a:r>
              <a:rPr lang="en-US" sz="2400" dirty="0">
                <a:solidFill>
                  <a:schemeClr val="accent3">
                    <a:lumMod val="60000"/>
                    <a:lumOff val="40000"/>
                  </a:schemeClr>
                </a:solidFill>
              </a:rPr>
              <a:t>What are all those terms I’ve heard like CPA, U.S. GAAP, PCAOB, FASB, SEC etc.?</a:t>
            </a:r>
          </a:p>
          <a:p>
            <a:r>
              <a:rPr lang="en-US" sz="2400" dirty="0">
                <a:solidFill>
                  <a:schemeClr val="accent3">
                    <a:lumMod val="60000"/>
                    <a:lumOff val="40000"/>
                  </a:schemeClr>
                </a:solidFill>
              </a:rPr>
              <a:t>Dave’s definition</a:t>
            </a:r>
          </a:p>
          <a:p>
            <a:pPr lvl="1"/>
            <a:r>
              <a:rPr lang="en-US" sz="2000" dirty="0"/>
              <a:t>“Keeping Score” in a way that everyone gets measured on a level playing field.</a:t>
            </a:r>
          </a:p>
          <a:p>
            <a:endParaRPr lang="en-US" dirty="0"/>
          </a:p>
        </p:txBody>
      </p:sp>
      <p:pic>
        <p:nvPicPr>
          <p:cNvPr id="6" name="Picture 5">
            <a:extLst>
              <a:ext uri="{FF2B5EF4-FFF2-40B4-BE49-F238E27FC236}">
                <a16:creationId xmlns:a16="http://schemas.microsoft.com/office/drawing/2014/main" id="{C585691E-E83C-4EA2-8B9C-88676D0BC76D}"/>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4" name="Slide Number Placeholder 3">
            <a:extLst>
              <a:ext uri="{FF2B5EF4-FFF2-40B4-BE49-F238E27FC236}">
                <a16:creationId xmlns:a16="http://schemas.microsoft.com/office/drawing/2014/main" id="{4F3A96B0-8B34-4908-9A3B-D866074D3E8A}"/>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61916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0D5E-0F5D-4A17-8A6D-93FDB56A0843}"/>
              </a:ext>
            </a:extLst>
          </p:cNvPr>
          <p:cNvSpPr>
            <a:spLocks noGrp="1"/>
          </p:cNvSpPr>
          <p:nvPr>
            <p:ph type="title"/>
          </p:nvPr>
        </p:nvSpPr>
        <p:spPr/>
        <p:txBody>
          <a:bodyPr/>
          <a:lstStyle/>
          <a:p>
            <a:r>
              <a:rPr lang="en-US" dirty="0"/>
              <a:t>Step Three: </a:t>
            </a:r>
            <a:r>
              <a:rPr lang="en-US" dirty="0">
                <a:solidFill>
                  <a:srgbClr val="002060"/>
                </a:solidFill>
              </a:rPr>
              <a:t>Get buy-in from your stakeholders </a:t>
            </a:r>
            <a:r>
              <a:rPr lang="en-US" dirty="0"/>
              <a:t>on the drivers and scenarios </a:t>
            </a:r>
            <a:r>
              <a:rPr lang="en-US" dirty="0">
                <a:solidFill>
                  <a:srgbClr val="002060"/>
                </a:solidFill>
              </a:rPr>
              <a:t>*not* </a:t>
            </a:r>
            <a:r>
              <a:rPr lang="en-US" dirty="0"/>
              <a:t>the answer</a:t>
            </a:r>
          </a:p>
        </p:txBody>
      </p:sp>
      <p:sp>
        <p:nvSpPr>
          <p:cNvPr id="3" name="Content Placeholder 2">
            <a:extLst>
              <a:ext uri="{FF2B5EF4-FFF2-40B4-BE49-F238E27FC236}">
                <a16:creationId xmlns:a16="http://schemas.microsoft.com/office/drawing/2014/main" id="{99FC85B3-5238-4A42-98AE-4822EC7914D7}"/>
              </a:ext>
            </a:extLst>
          </p:cNvPr>
          <p:cNvSpPr>
            <a:spLocks noGrp="1"/>
          </p:cNvSpPr>
          <p:nvPr>
            <p:ph idx="1"/>
          </p:nvPr>
        </p:nvSpPr>
        <p:spPr/>
        <p:txBody>
          <a:bodyPr>
            <a:normAutofit/>
          </a:bodyPr>
          <a:lstStyle/>
          <a:p>
            <a:r>
              <a:rPr lang="en-US" sz="2400" dirty="0"/>
              <a:t>Forecasting with drivers allows you to </a:t>
            </a:r>
            <a:r>
              <a:rPr lang="en-US" sz="2400" dirty="0">
                <a:solidFill>
                  <a:schemeClr val="accent5">
                    <a:lumMod val="75000"/>
                  </a:schemeClr>
                </a:solidFill>
              </a:rPr>
              <a:t>connect operations </a:t>
            </a:r>
            <a:r>
              <a:rPr lang="en-US" sz="2400" dirty="0"/>
              <a:t>to the forecast and truly hold them accountable.</a:t>
            </a:r>
          </a:p>
          <a:p>
            <a:pPr lvl="1"/>
            <a:r>
              <a:rPr lang="en-US" sz="2000" dirty="0"/>
              <a:t>It’s hard to “run” when your department head or field operator has signed up to a target involving a driver (activity)</a:t>
            </a:r>
          </a:p>
          <a:p>
            <a:r>
              <a:rPr lang="en-US" sz="2400" dirty="0"/>
              <a:t>A good driver/scenario based forecast requires a </a:t>
            </a:r>
            <a:r>
              <a:rPr lang="en-US" sz="2400" dirty="0">
                <a:solidFill>
                  <a:schemeClr val="accent5">
                    <a:lumMod val="75000"/>
                  </a:schemeClr>
                </a:solidFill>
              </a:rPr>
              <a:t>two-stage review process</a:t>
            </a:r>
            <a:r>
              <a:rPr lang="en-US" sz="2400" dirty="0"/>
              <a:t>…and sometimes a third.</a:t>
            </a:r>
          </a:p>
          <a:p>
            <a:pPr lvl="1"/>
            <a:r>
              <a:rPr lang="en-US" sz="2000" dirty="0"/>
              <a:t>This is why most people don’t do it.  They’d prefer the high conflict method of just throwing out a profit number in a review meeting</a:t>
            </a:r>
          </a:p>
          <a:p>
            <a:r>
              <a:rPr lang="en-US" sz="2400" dirty="0"/>
              <a:t>Getting buy-in from your stakeholders also makes it </a:t>
            </a:r>
            <a:r>
              <a:rPr lang="en-US" sz="2400" dirty="0">
                <a:solidFill>
                  <a:schemeClr val="accent5">
                    <a:lumMod val="75000"/>
                  </a:schemeClr>
                </a:solidFill>
              </a:rPr>
              <a:t>“their” forecast </a:t>
            </a:r>
            <a:r>
              <a:rPr lang="en-US" sz="2400" dirty="0"/>
              <a:t>and not </a:t>
            </a:r>
            <a:r>
              <a:rPr lang="en-US" sz="2400" dirty="0">
                <a:solidFill>
                  <a:schemeClr val="accent5">
                    <a:lumMod val="75000"/>
                  </a:schemeClr>
                </a:solidFill>
              </a:rPr>
              <a:t>“your” forecast</a:t>
            </a:r>
            <a:r>
              <a:rPr lang="en-US" sz="2400" dirty="0"/>
              <a:t>.</a:t>
            </a:r>
          </a:p>
          <a:p>
            <a:pPr lvl="1"/>
            <a:r>
              <a:rPr lang="en-US" sz="2200" dirty="0"/>
              <a:t>You might also call it “our” forecast</a:t>
            </a:r>
          </a:p>
        </p:txBody>
      </p:sp>
      <p:pic>
        <p:nvPicPr>
          <p:cNvPr id="4" name="Picture 3">
            <a:extLst>
              <a:ext uri="{FF2B5EF4-FFF2-40B4-BE49-F238E27FC236}">
                <a16:creationId xmlns:a16="http://schemas.microsoft.com/office/drawing/2014/main" id="{66CA0CE7-ECC0-4D43-A01A-022B4B27C9A6}"/>
              </a:ext>
            </a:extLst>
          </p:cNvPr>
          <p:cNvPicPr>
            <a:picLocks noChangeAspect="1"/>
          </p:cNvPicPr>
          <p:nvPr/>
        </p:nvPicPr>
        <p:blipFill>
          <a:blip r:embed="rId2"/>
          <a:stretch>
            <a:fillRect/>
          </a:stretch>
        </p:blipFill>
        <p:spPr>
          <a:xfrm>
            <a:off x="10915118" y="6226486"/>
            <a:ext cx="1015863" cy="457200"/>
          </a:xfrm>
          <a:prstGeom prst="rect">
            <a:avLst/>
          </a:prstGeom>
        </p:spPr>
      </p:pic>
    </p:spTree>
    <p:extLst>
      <p:ext uri="{BB962C8B-B14F-4D97-AF65-F5344CB8AC3E}">
        <p14:creationId xmlns:p14="http://schemas.microsoft.com/office/powerpoint/2010/main" val="9734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F5B2-B511-4A1B-AFB2-082F5AA71811}"/>
              </a:ext>
            </a:extLst>
          </p:cNvPr>
          <p:cNvSpPr>
            <a:spLocks noGrp="1"/>
          </p:cNvSpPr>
          <p:nvPr>
            <p:ph type="title"/>
          </p:nvPr>
        </p:nvSpPr>
        <p:spPr/>
        <p:txBody>
          <a:bodyPr/>
          <a:lstStyle/>
          <a:p>
            <a:r>
              <a:rPr lang="en-US" dirty="0"/>
              <a:t>Step Four: </a:t>
            </a:r>
            <a:r>
              <a:rPr lang="en-US" dirty="0">
                <a:solidFill>
                  <a:srgbClr val="002060"/>
                </a:solidFill>
              </a:rPr>
              <a:t>Track the drivers </a:t>
            </a:r>
            <a:r>
              <a:rPr lang="en-US" dirty="0"/>
              <a:t>and report with the forecast</a:t>
            </a:r>
          </a:p>
        </p:txBody>
      </p:sp>
      <p:sp>
        <p:nvSpPr>
          <p:cNvPr id="3" name="Content Placeholder 2">
            <a:extLst>
              <a:ext uri="{FF2B5EF4-FFF2-40B4-BE49-F238E27FC236}">
                <a16:creationId xmlns:a16="http://schemas.microsoft.com/office/drawing/2014/main" id="{3034831A-FAEF-4F99-A661-84762472B532}"/>
              </a:ext>
            </a:extLst>
          </p:cNvPr>
          <p:cNvSpPr>
            <a:spLocks noGrp="1"/>
          </p:cNvSpPr>
          <p:nvPr>
            <p:ph idx="1"/>
          </p:nvPr>
        </p:nvSpPr>
        <p:spPr/>
        <p:txBody>
          <a:bodyPr>
            <a:noAutofit/>
          </a:bodyPr>
          <a:lstStyle/>
          <a:p>
            <a:r>
              <a:rPr lang="en-US" sz="2400" dirty="0"/>
              <a:t>Reporting on non-financial measures will require some </a:t>
            </a:r>
            <a:r>
              <a:rPr lang="en-US" sz="2400" dirty="0">
                <a:solidFill>
                  <a:schemeClr val="accent5">
                    <a:lumMod val="75000"/>
                  </a:schemeClr>
                </a:solidFill>
              </a:rPr>
              <a:t>extra work</a:t>
            </a:r>
            <a:r>
              <a:rPr lang="en-US" sz="2400" dirty="0"/>
              <a:t>.</a:t>
            </a:r>
          </a:p>
          <a:p>
            <a:pPr lvl="1"/>
            <a:r>
              <a:rPr lang="en-US" sz="2000" dirty="0"/>
              <a:t>I would argue that a segregation of duties should exist and they should be independently tracked.</a:t>
            </a:r>
          </a:p>
          <a:p>
            <a:r>
              <a:rPr lang="en-US" sz="2400" dirty="0"/>
              <a:t>Because the drivers are the basis of your forecast, they become the “</a:t>
            </a:r>
            <a:r>
              <a:rPr lang="en-US" sz="2400" dirty="0">
                <a:solidFill>
                  <a:schemeClr val="accent5">
                    <a:lumMod val="75000"/>
                  </a:schemeClr>
                </a:solidFill>
              </a:rPr>
              <a:t>canary in the coal mine</a:t>
            </a:r>
            <a:r>
              <a:rPr lang="en-US" sz="2400" dirty="0"/>
              <a:t>” for your business or project.</a:t>
            </a:r>
          </a:p>
          <a:p>
            <a:pPr lvl="1"/>
            <a:r>
              <a:rPr lang="en-US" sz="2000" dirty="0"/>
              <a:t>Insightful drivers are often good predictors of future performance, but may not immediately manifest themselves in the financial results.</a:t>
            </a:r>
          </a:p>
          <a:p>
            <a:pPr lvl="1"/>
            <a:r>
              <a:rPr lang="en-US" sz="2000" dirty="0"/>
              <a:t>Why?</a:t>
            </a:r>
          </a:p>
          <a:p>
            <a:r>
              <a:rPr lang="en-US" sz="2400" dirty="0"/>
              <a:t>As soon as the drivers are “out of bounds” you should </a:t>
            </a:r>
            <a:r>
              <a:rPr lang="en-US" sz="2400" dirty="0">
                <a:solidFill>
                  <a:schemeClr val="accent5">
                    <a:lumMod val="75000"/>
                  </a:schemeClr>
                </a:solidFill>
              </a:rPr>
              <a:t>rally the troops </a:t>
            </a:r>
            <a:r>
              <a:rPr lang="en-US" sz="2400" dirty="0"/>
              <a:t>even if it hasn’t materialized in the forecast.</a:t>
            </a:r>
          </a:p>
          <a:p>
            <a:pPr lvl="1"/>
            <a:r>
              <a:rPr lang="en-US" sz="2000" dirty="0"/>
              <a:t>Be an advocate along with your finance partner and promote the dialogue.</a:t>
            </a:r>
          </a:p>
          <a:p>
            <a:pPr lvl="1"/>
            <a:r>
              <a:rPr lang="en-US" sz="2000" dirty="0"/>
              <a:t>Insist on specific action plans timeline to address outliers</a:t>
            </a:r>
          </a:p>
        </p:txBody>
      </p:sp>
      <p:pic>
        <p:nvPicPr>
          <p:cNvPr id="4" name="Picture 3">
            <a:extLst>
              <a:ext uri="{FF2B5EF4-FFF2-40B4-BE49-F238E27FC236}">
                <a16:creationId xmlns:a16="http://schemas.microsoft.com/office/drawing/2014/main" id="{81A00512-CBF4-4833-8F40-9EFAA8DE7EAC}"/>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5" name="TextBox 4">
            <a:extLst>
              <a:ext uri="{FF2B5EF4-FFF2-40B4-BE49-F238E27FC236}">
                <a16:creationId xmlns:a16="http://schemas.microsoft.com/office/drawing/2014/main" id="{7AA62CAC-395D-482D-B16B-93F40B497AF4}"/>
              </a:ext>
            </a:extLst>
          </p:cNvPr>
          <p:cNvSpPr txBox="1"/>
          <p:nvPr/>
        </p:nvSpPr>
        <p:spPr>
          <a:xfrm>
            <a:off x="779930" y="4782007"/>
            <a:ext cx="2635623" cy="1323439"/>
          </a:xfrm>
          <a:prstGeom prst="rect">
            <a:avLst/>
          </a:prstGeom>
          <a:noFill/>
        </p:spPr>
        <p:txBody>
          <a:bodyPr wrap="square" rtlCol="0">
            <a:spAutoFit/>
          </a:bodyPr>
          <a:lstStyle/>
          <a:p>
            <a:r>
              <a:rPr lang="en-US" sz="1600" i="1" dirty="0">
                <a:effectLst>
                  <a:outerShdw blurRad="38100" dist="38100" dir="2700000" algn="tl">
                    <a:srgbClr val="000000">
                      <a:alpha val="43137"/>
                    </a:srgbClr>
                  </a:outerShdw>
                </a:effectLst>
              </a:rPr>
              <a:t>“Closing the books at the end of the month should just be a manifestation of what you already know about your business.”</a:t>
            </a:r>
          </a:p>
        </p:txBody>
      </p:sp>
    </p:spTree>
    <p:extLst>
      <p:ext uri="{BB962C8B-B14F-4D97-AF65-F5344CB8AC3E}">
        <p14:creationId xmlns:p14="http://schemas.microsoft.com/office/powerpoint/2010/main" val="329172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0818-8D56-4583-8B36-C90B7391D001}"/>
              </a:ext>
            </a:extLst>
          </p:cNvPr>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Forecast Topline</a:t>
            </a:r>
            <a:r>
              <a:rPr lang="en-US" dirty="0"/>
              <a:t>: Using our metrics</a:t>
            </a:r>
          </a:p>
        </p:txBody>
      </p:sp>
      <p:pic>
        <p:nvPicPr>
          <p:cNvPr id="8" name="Picture 7">
            <a:extLst>
              <a:ext uri="{FF2B5EF4-FFF2-40B4-BE49-F238E27FC236}">
                <a16:creationId xmlns:a16="http://schemas.microsoft.com/office/drawing/2014/main" id="{5F8C0EC6-ECAE-4C5C-B516-0FE8D80B6D92}"/>
              </a:ext>
            </a:extLst>
          </p:cNvPr>
          <p:cNvPicPr>
            <a:picLocks noChangeAspect="1"/>
          </p:cNvPicPr>
          <p:nvPr/>
        </p:nvPicPr>
        <p:blipFill>
          <a:blip r:embed="rId2"/>
          <a:stretch>
            <a:fillRect/>
          </a:stretch>
        </p:blipFill>
        <p:spPr>
          <a:xfrm>
            <a:off x="3522829" y="757224"/>
            <a:ext cx="8158479" cy="3179535"/>
          </a:xfrm>
          <a:prstGeom prst="rect">
            <a:avLst/>
          </a:prstGeom>
        </p:spPr>
      </p:pic>
      <p:sp>
        <p:nvSpPr>
          <p:cNvPr id="9" name="Rectangle 8">
            <a:extLst>
              <a:ext uri="{FF2B5EF4-FFF2-40B4-BE49-F238E27FC236}">
                <a16:creationId xmlns:a16="http://schemas.microsoft.com/office/drawing/2014/main" id="{51308C93-EF8E-4628-B84C-C47A65AA417E}"/>
              </a:ext>
            </a:extLst>
          </p:cNvPr>
          <p:cNvSpPr/>
          <p:nvPr/>
        </p:nvSpPr>
        <p:spPr>
          <a:xfrm>
            <a:off x="4729446" y="647952"/>
            <a:ext cx="3457765" cy="4426665"/>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F680D4-970E-460E-B350-6DBCC47537F0}"/>
              </a:ext>
            </a:extLst>
          </p:cNvPr>
          <p:cNvSpPr/>
          <p:nvPr/>
        </p:nvSpPr>
        <p:spPr>
          <a:xfrm>
            <a:off x="8241710" y="647952"/>
            <a:ext cx="1714278" cy="4426665"/>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996617-5CDD-44C6-AA99-61BF8A661103}"/>
              </a:ext>
            </a:extLst>
          </p:cNvPr>
          <p:cNvSpPr/>
          <p:nvPr/>
        </p:nvSpPr>
        <p:spPr>
          <a:xfrm>
            <a:off x="9994280" y="647952"/>
            <a:ext cx="1714278" cy="4426665"/>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15E746-4012-474A-BDE1-CE4923D0DD43}"/>
              </a:ext>
            </a:extLst>
          </p:cNvPr>
          <p:cNvSpPr txBox="1"/>
          <p:nvPr/>
        </p:nvSpPr>
        <p:spPr>
          <a:xfrm>
            <a:off x="4729446" y="4705285"/>
            <a:ext cx="1487908" cy="369332"/>
          </a:xfrm>
          <a:prstGeom prst="rect">
            <a:avLst/>
          </a:prstGeom>
          <a:noFill/>
        </p:spPr>
        <p:txBody>
          <a:bodyPr wrap="none" rtlCol="0">
            <a:spAutoFit/>
          </a:bodyPr>
          <a:lstStyle/>
          <a:p>
            <a:r>
              <a:rPr lang="en-US" dirty="0"/>
              <a:t>First Location</a:t>
            </a:r>
          </a:p>
        </p:txBody>
      </p:sp>
      <p:sp>
        <p:nvSpPr>
          <p:cNvPr id="13" name="TextBox 12">
            <a:extLst>
              <a:ext uri="{FF2B5EF4-FFF2-40B4-BE49-F238E27FC236}">
                <a16:creationId xmlns:a16="http://schemas.microsoft.com/office/drawing/2014/main" id="{F918DD3F-FEDA-4D59-BE82-8A71CC61AA30}"/>
              </a:ext>
            </a:extLst>
          </p:cNvPr>
          <p:cNvSpPr txBox="1"/>
          <p:nvPr/>
        </p:nvSpPr>
        <p:spPr>
          <a:xfrm>
            <a:off x="8241710" y="4705285"/>
            <a:ext cx="1562992" cy="369332"/>
          </a:xfrm>
          <a:prstGeom prst="rect">
            <a:avLst/>
          </a:prstGeom>
          <a:noFill/>
        </p:spPr>
        <p:txBody>
          <a:bodyPr wrap="none" rtlCol="0">
            <a:spAutoFit/>
          </a:bodyPr>
          <a:lstStyle/>
          <a:p>
            <a:r>
              <a:rPr lang="en-US" dirty="0"/>
              <a:t>Two Locations</a:t>
            </a:r>
          </a:p>
        </p:txBody>
      </p:sp>
      <p:sp>
        <p:nvSpPr>
          <p:cNvPr id="14" name="TextBox 13">
            <a:extLst>
              <a:ext uri="{FF2B5EF4-FFF2-40B4-BE49-F238E27FC236}">
                <a16:creationId xmlns:a16="http://schemas.microsoft.com/office/drawing/2014/main" id="{F99EC396-A8D2-4299-AC09-D27F404EE105}"/>
              </a:ext>
            </a:extLst>
          </p:cNvPr>
          <p:cNvSpPr txBox="1"/>
          <p:nvPr/>
        </p:nvSpPr>
        <p:spPr>
          <a:xfrm>
            <a:off x="10024551" y="4705285"/>
            <a:ext cx="1720343" cy="369332"/>
          </a:xfrm>
          <a:prstGeom prst="rect">
            <a:avLst/>
          </a:prstGeom>
          <a:noFill/>
        </p:spPr>
        <p:txBody>
          <a:bodyPr wrap="none" rtlCol="0">
            <a:spAutoFit/>
          </a:bodyPr>
          <a:lstStyle/>
          <a:p>
            <a:r>
              <a:rPr lang="en-US" dirty="0"/>
              <a:t>Three Locations</a:t>
            </a:r>
          </a:p>
        </p:txBody>
      </p:sp>
      <p:sp>
        <p:nvSpPr>
          <p:cNvPr id="15" name="TextBox 14">
            <a:extLst>
              <a:ext uri="{FF2B5EF4-FFF2-40B4-BE49-F238E27FC236}">
                <a16:creationId xmlns:a16="http://schemas.microsoft.com/office/drawing/2014/main" id="{30958C5E-38CB-4FCD-9AA9-7AB370CC7DC3}"/>
              </a:ext>
            </a:extLst>
          </p:cNvPr>
          <p:cNvSpPr txBox="1"/>
          <p:nvPr/>
        </p:nvSpPr>
        <p:spPr>
          <a:xfrm>
            <a:off x="4729446" y="5355688"/>
            <a:ext cx="4883068" cy="369332"/>
          </a:xfrm>
          <a:prstGeom prst="rect">
            <a:avLst/>
          </a:prstGeom>
          <a:noFill/>
        </p:spPr>
        <p:txBody>
          <a:bodyPr wrap="none" rtlCol="0">
            <a:spAutoFit/>
          </a:bodyPr>
          <a:lstStyle/>
          <a:p>
            <a:r>
              <a:rPr lang="en-US" dirty="0"/>
              <a:t>What can I do with this basic model?...next steps?</a:t>
            </a:r>
          </a:p>
        </p:txBody>
      </p:sp>
      <p:pic>
        <p:nvPicPr>
          <p:cNvPr id="16" name="Picture 15">
            <a:extLst>
              <a:ext uri="{FF2B5EF4-FFF2-40B4-BE49-F238E27FC236}">
                <a16:creationId xmlns:a16="http://schemas.microsoft.com/office/drawing/2014/main" id="{ECFBAE16-62A2-41C9-BA7E-5A790C8EE8DE}"/>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3" name="Slide Number Placeholder 2">
            <a:extLst>
              <a:ext uri="{FF2B5EF4-FFF2-40B4-BE49-F238E27FC236}">
                <a16:creationId xmlns:a16="http://schemas.microsoft.com/office/drawing/2014/main" id="{5253F8CE-B907-4EE1-B6B2-40635BC17774}"/>
              </a:ext>
            </a:extLst>
          </p:cNvPr>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305440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C15D-FCFE-460D-9742-54FE1A56DFBA}"/>
              </a:ext>
            </a:extLst>
          </p:cNvPr>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Building the detail for your Financial Statements</a:t>
            </a:r>
          </a:p>
        </p:txBody>
      </p:sp>
      <p:pic>
        <p:nvPicPr>
          <p:cNvPr id="7" name="Picture 6">
            <a:extLst>
              <a:ext uri="{FF2B5EF4-FFF2-40B4-BE49-F238E27FC236}">
                <a16:creationId xmlns:a16="http://schemas.microsoft.com/office/drawing/2014/main" id="{59C30632-7772-4120-B1E0-5C64662947CA}"/>
              </a:ext>
            </a:extLst>
          </p:cNvPr>
          <p:cNvPicPr>
            <a:picLocks noChangeAspect="1"/>
          </p:cNvPicPr>
          <p:nvPr/>
        </p:nvPicPr>
        <p:blipFill>
          <a:blip r:embed="rId2"/>
          <a:stretch>
            <a:fillRect/>
          </a:stretch>
        </p:blipFill>
        <p:spPr>
          <a:xfrm>
            <a:off x="5876544" y="1338324"/>
            <a:ext cx="3154331" cy="1229311"/>
          </a:xfrm>
          <a:prstGeom prst="rect">
            <a:avLst/>
          </a:prstGeom>
        </p:spPr>
      </p:pic>
      <p:sp>
        <p:nvSpPr>
          <p:cNvPr id="8" name="Rectangle: Rounded Corners 7">
            <a:extLst>
              <a:ext uri="{FF2B5EF4-FFF2-40B4-BE49-F238E27FC236}">
                <a16:creationId xmlns:a16="http://schemas.microsoft.com/office/drawing/2014/main" id="{99C66587-23CC-4B90-8FB0-B9076D22E643}"/>
              </a:ext>
            </a:extLst>
          </p:cNvPr>
          <p:cNvSpPr/>
          <p:nvPr/>
        </p:nvSpPr>
        <p:spPr>
          <a:xfrm>
            <a:off x="3591009" y="5318150"/>
            <a:ext cx="1543507" cy="78291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Revenue Forecast</a:t>
            </a:r>
          </a:p>
        </p:txBody>
      </p:sp>
      <p:sp>
        <p:nvSpPr>
          <p:cNvPr id="9" name="Diamond 8">
            <a:extLst>
              <a:ext uri="{FF2B5EF4-FFF2-40B4-BE49-F238E27FC236}">
                <a16:creationId xmlns:a16="http://schemas.microsoft.com/office/drawing/2014/main" id="{726B5C49-87BF-4107-BFF6-3291DC6BC1BA}"/>
              </a:ext>
            </a:extLst>
          </p:cNvPr>
          <p:cNvSpPr/>
          <p:nvPr/>
        </p:nvSpPr>
        <p:spPr>
          <a:xfrm>
            <a:off x="3671476" y="3193948"/>
            <a:ext cx="1463040" cy="1463040"/>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Pricing</a:t>
            </a:r>
          </a:p>
        </p:txBody>
      </p:sp>
      <p:sp>
        <p:nvSpPr>
          <p:cNvPr id="10" name="Diamond 9">
            <a:extLst>
              <a:ext uri="{FF2B5EF4-FFF2-40B4-BE49-F238E27FC236}">
                <a16:creationId xmlns:a16="http://schemas.microsoft.com/office/drawing/2014/main" id="{C5635636-9F02-463C-8E64-7F23B82054C9}"/>
              </a:ext>
            </a:extLst>
          </p:cNvPr>
          <p:cNvSpPr/>
          <p:nvPr/>
        </p:nvSpPr>
        <p:spPr>
          <a:xfrm>
            <a:off x="5364480" y="3204972"/>
            <a:ext cx="1463040" cy="1463040"/>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Mat. Cost</a:t>
            </a:r>
          </a:p>
        </p:txBody>
      </p:sp>
      <p:sp>
        <p:nvSpPr>
          <p:cNvPr id="11" name="Diamond 10">
            <a:extLst>
              <a:ext uri="{FF2B5EF4-FFF2-40B4-BE49-F238E27FC236}">
                <a16:creationId xmlns:a16="http://schemas.microsoft.com/office/drawing/2014/main" id="{57C393CC-6AAA-4078-9648-BA9D885BE42E}"/>
              </a:ext>
            </a:extLst>
          </p:cNvPr>
          <p:cNvSpPr/>
          <p:nvPr/>
        </p:nvSpPr>
        <p:spPr>
          <a:xfrm>
            <a:off x="7055771" y="3204972"/>
            <a:ext cx="1463040" cy="1463040"/>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Labor Matrix</a:t>
            </a:r>
          </a:p>
        </p:txBody>
      </p:sp>
      <p:sp>
        <p:nvSpPr>
          <p:cNvPr id="12" name="Rectangle: Rounded Corners 11">
            <a:extLst>
              <a:ext uri="{FF2B5EF4-FFF2-40B4-BE49-F238E27FC236}">
                <a16:creationId xmlns:a16="http://schemas.microsoft.com/office/drawing/2014/main" id="{B052C283-23CB-44EC-A6FC-462A451673E6}"/>
              </a:ext>
            </a:extLst>
          </p:cNvPr>
          <p:cNvSpPr/>
          <p:nvPr/>
        </p:nvSpPr>
        <p:spPr>
          <a:xfrm>
            <a:off x="6209212" y="5318150"/>
            <a:ext cx="1543507" cy="78291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COGS Forecast</a:t>
            </a:r>
          </a:p>
        </p:txBody>
      </p:sp>
      <p:sp>
        <p:nvSpPr>
          <p:cNvPr id="13" name="Diamond 12">
            <a:extLst>
              <a:ext uri="{FF2B5EF4-FFF2-40B4-BE49-F238E27FC236}">
                <a16:creationId xmlns:a16="http://schemas.microsoft.com/office/drawing/2014/main" id="{923840EB-F3A2-4323-964D-A73149C00308}"/>
              </a:ext>
            </a:extLst>
          </p:cNvPr>
          <p:cNvSpPr/>
          <p:nvPr/>
        </p:nvSpPr>
        <p:spPr>
          <a:xfrm>
            <a:off x="8747062" y="3211372"/>
            <a:ext cx="1463040" cy="1463040"/>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1"/>
                </a:solidFill>
                <a:effectLst>
                  <a:outerShdw blurRad="38100" dist="38100" dir="2700000" algn="tl">
                    <a:srgbClr val="000000">
                      <a:alpha val="43137"/>
                    </a:srgbClr>
                  </a:outerShdw>
                </a:effectLst>
              </a:rPr>
              <a:t>Mtkg</a:t>
            </a:r>
            <a:r>
              <a:rPr lang="en-US" sz="1400" b="1" dirty="0">
                <a:solidFill>
                  <a:schemeClr val="bg1"/>
                </a:solidFill>
                <a:effectLst>
                  <a:outerShdw blurRad="38100" dist="38100" dir="2700000" algn="tl">
                    <a:srgbClr val="000000">
                      <a:alpha val="43137"/>
                    </a:srgbClr>
                  </a:outerShdw>
                </a:effectLst>
              </a:rPr>
              <a:t>. Rates</a:t>
            </a:r>
          </a:p>
        </p:txBody>
      </p:sp>
      <p:sp>
        <p:nvSpPr>
          <p:cNvPr id="14" name="Diamond 13">
            <a:extLst>
              <a:ext uri="{FF2B5EF4-FFF2-40B4-BE49-F238E27FC236}">
                <a16:creationId xmlns:a16="http://schemas.microsoft.com/office/drawing/2014/main" id="{21CC3E63-85F8-4D1C-AF52-40975BD95721}"/>
              </a:ext>
            </a:extLst>
          </p:cNvPr>
          <p:cNvSpPr/>
          <p:nvPr/>
        </p:nvSpPr>
        <p:spPr>
          <a:xfrm>
            <a:off x="10382968" y="3211372"/>
            <a:ext cx="1463040" cy="1463040"/>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H.O. Staff</a:t>
            </a:r>
          </a:p>
        </p:txBody>
      </p:sp>
      <p:sp>
        <p:nvSpPr>
          <p:cNvPr id="15" name="Rectangle: Rounded Corners 14">
            <a:extLst>
              <a:ext uri="{FF2B5EF4-FFF2-40B4-BE49-F238E27FC236}">
                <a16:creationId xmlns:a16="http://schemas.microsoft.com/office/drawing/2014/main" id="{35182DAF-4C7D-45D4-B2CF-F2A1745CE8A8}"/>
              </a:ext>
            </a:extLst>
          </p:cNvPr>
          <p:cNvSpPr/>
          <p:nvPr/>
        </p:nvSpPr>
        <p:spPr>
          <a:xfrm>
            <a:off x="9570981" y="5318149"/>
            <a:ext cx="1543507" cy="78291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SG&amp;A Forecast</a:t>
            </a:r>
          </a:p>
        </p:txBody>
      </p:sp>
      <p:cxnSp>
        <p:nvCxnSpPr>
          <p:cNvPr id="17" name="Connector: Elbow 16">
            <a:extLst>
              <a:ext uri="{FF2B5EF4-FFF2-40B4-BE49-F238E27FC236}">
                <a16:creationId xmlns:a16="http://schemas.microsoft.com/office/drawing/2014/main" id="{BAD9F1DD-385E-4FF7-9576-6C269CEBA704}"/>
              </a:ext>
            </a:extLst>
          </p:cNvPr>
          <p:cNvCxnSpPr>
            <a:cxnSpLocks/>
            <a:stCxn id="7" idx="1"/>
            <a:endCxn id="9" idx="0"/>
          </p:cNvCxnSpPr>
          <p:nvPr/>
        </p:nvCxnSpPr>
        <p:spPr>
          <a:xfrm rot="10800000" flipV="1">
            <a:off x="4402996" y="1952980"/>
            <a:ext cx="1473548" cy="12409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A7DAF225-D189-4D98-819C-AFAACFC33739}"/>
              </a:ext>
            </a:extLst>
          </p:cNvPr>
          <p:cNvCxnSpPr>
            <a:stCxn id="9" idx="2"/>
            <a:endCxn id="8" idx="0"/>
          </p:cNvCxnSpPr>
          <p:nvPr/>
        </p:nvCxnSpPr>
        <p:spPr>
          <a:xfrm rot="5400000">
            <a:off x="4052299" y="4967453"/>
            <a:ext cx="661162" cy="402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DC387596-4425-4C80-9ECC-1454D9062689}"/>
              </a:ext>
            </a:extLst>
          </p:cNvPr>
          <p:cNvCxnSpPr>
            <a:stCxn id="7" idx="2"/>
            <a:endCxn id="10" idx="0"/>
          </p:cNvCxnSpPr>
          <p:nvPr/>
        </p:nvCxnSpPr>
        <p:spPr>
          <a:xfrm rot="5400000">
            <a:off x="6456187" y="2207448"/>
            <a:ext cx="637337" cy="13577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62A0540-DD05-4D2F-A4FC-0A198EA31693}"/>
              </a:ext>
            </a:extLst>
          </p:cNvPr>
          <p:cNvCxnSpPr>
            <a:stCxn id="7" idx="2"/>
            <a:endCxn id="11" idx="0"/>
          </p:cNvCxnSpPr>
          <p:nvPr/>
        </p:nvCxnSpPr>
        <p:spPr>
          <a:xfrm rot="16200000" flipH="1">
            <a:off x="7301832" y="2719512"/>
            <a:ext cx="637337" cy="3335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E1F5AEF6-5297-4FF7-AD0F-9A45920D2AB8}"/>
              </a:ext>
            </a:extLst>
          </p:cNvPr>
          <p:cNvCxnSpPr>
            <a:stCxn id="10" idx="2"/>
            <a:endCxn id="12" idx="0"/>
          </p:cNvCxnSpPr>
          <p:nvPr/>
        </p:nvCxnSpPr>
        <p:spPr>
          <a:xfrm rot="16200000" flipH="1">
            <a:off x="6213414" y="4550598"/>
            <a:ext cx="650138" cy="8849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3B7B956-C1AF-4359-BA4F-4F90E00F2D1D}"/>
              </a:ext>
            </a:extLst>
          </p:cNvPr>
          <p:cNvCxnSpPr>
            <a:endCxn id="12" idx="0"/>
          </p:cNvCxnSpPr>
          <p:nvPr/>
        </p:nvCxnSpPr>
        <p:spPr>
          <a:xfrm rot="10800000" flipV="1">
            <a:off x="6980966" y="4674412"/>
            <a:ext cx="866560" cy="6437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483702DC-80FB-416B-A96F-964A4012E85E}"/>
              </a:ext>
            </a:extLst>
          </p:cNvPr>
          <p:cNvCxnSpPr>
            <a:stCxn id="7" idx="3"/>
            <a:endCxn id="13" idx="0"/>
          </p:cNvCxnSpPr>
          <p:nvPr/>
        </p:nvCxnSpPr>
        <p:spPr>
          <a:xfrm>
            <a:off x="9030875" y="1952980"/>
            <a:ext cx="447707" cy="12583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D1F94E4B-CA3D-4AD8-9AEA-6099EA560865}"/>
              </a:ext>
            </a:extLst>
          </p:cNvPr>
          <p:cNvCxnSpPr>
            <a:stCxn id="7" idx="3"/>
            <a:endCxn id="14" idx="0"/>
          </p:cNvCxnSpPr>
          <p:nvPr/>
        </p:nvCxnSpPr>
        <p:spPr>
          <a:xfrm>
            <a:off x="9030875" y="1952980"/>
            <a:ext cx="2083613" cy="12583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DA4DD08E-601A-40DB-8312-8BC310DE939E}"/>
              </a:ext>
            </a:extLst>
          </p:cNvPr>
          <p:cNvCxnSpPr>
            <a:stCxn id="13" idx="2"/>
            <a:endCxn id="15" idx="0"/>
          </p:cNvCxnSpPr>
          <p:nvPr/>
        </p:nvCxnSpPr>
        <p:spPr>
          <a:xfrm rot="16200000" flipH="1">
            <a:off x="9588790" y="4564203"/>
            <a:ext cx="643737" cy="8641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9FC69F26-F79F-4E02-A71E-72F79AAEAD12}"/>
              </a:ext>
            </a:extLst>
          </p:cNvPr>
          <p:cNvCxnSpPr>
            <a:stCxn id="14" idx="2"/>
            <a:endCxn id="15" idx="0"/>
          </p:cNvCxnSpPr>
          <p:nvPr/>
        </p:nvCxnSpPr>
        <p:spPr>
          <a:xfrm rot="5400000">
            <a:off x="10406744" y="4610404"/>
            <a:ext cx="643737" cy="7717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E3995D1-8091-44AC-BE2F-ABA09FCD9D56}"/>
              </a:ext>
            </a:extLst>
          </p:cNvPr>
          <p:cNvSpPr txBox="1"/>
          <p:nvPr/>
        </p:nvSpPr>
        <p:spPr>
          <a:xfrm>
            <a:off x="3621019" y="2965151"/>
            <a:ext cx="772835" cy="246221"/>
          </a:xfrm>
          <a:prstGeom prst="rect">
            <a:avLst/>
          </a:prstGeom>
          <a:noFill/>
        </p:spPr>
        <p:txBody>
          <a:bodyPr wrap="square" rtlCol="0">
            <a:spAutoFit/>
          </a:bodyPr>
          <a:lstStyle/>
          <a:p>
            <a:r>
              <a:rPr lang="en-US" sz="1000" dirty="0"/>
              <a:t>Scenarios?</a:t>
            </a:r>
          </a:p>
        </p:txBody>
      </p:sp>
      <p:sp>
        <p:nvSpPr>
          <p:cNvPr id="38" name="TextBox 37">
            <a:extLst>
              <a:ext uri="{FF2B5EF4-FFF2-40B4-BE49-F238E27FC236}">
                <a16:creationId xmlns:a16="http://schemas.microsoft.com/office/drawing/2014/main" id="{E6F5C030-CD17-42D5-A937-7671E942C6D1}"/>
              </a:ext>
            </a:extLst>
          </p:cNvPr>
          <p:cNvSpPr txBox="1"/>
          <p:nvPr/>
        </p:nvSpPr>
        <p:spPr>
          <a:xfrm>
            <a:off x="5250154" y="2979631"/>
            <a:ext cx="772835" cy="246221"/>
          </a:xfrm>
          <a:prstGeom prst="rect">
            <a:avLst/>
          </a:prstGeom>
          <a:noFill/>
        </p:spPr>
        <p:txBody>
          <a:bodyPr wrap="square" rtlCol="0">
            <a:spAutoFit/>
          </a:bodyPr>
          <a:lstStyle/>
          <a:p>
            <a:r>
              <a:rPr lang="en-US" sz="1000" dirty="0"/>
              <a:t>Scenarios?</a:t>
            </a:r>
          </a:p>
        </p:txBody>
      </p:sp>
      <p:pic>
        <p:nvPicPr>
          <p:cNvPr id="39" name="Picture 38">
            <a:extLst>
              <a:ext uri="{FF2B5EF4-FFF2-40B4-BE49-F238E27FC236}">
                <a16:creationId xmlns:a16="http://schemas.microsoft.com/office/drawing/2014/main" id="{35C01686-0782-49C7-A58D-90EA3C0AEC51}"/>
              </a:ext>
            </a:extLst>
          </p:cNvPr>
          <p:cNvPicPr>
            <a:picLocks noChangeAspect="1"/>
          </p:cNvPicPr>
          <p:nvPr/>
        </p:nvPicPr>
        <p:blipFill>
          <a:blip r:embed="rId3"/>
          <a:stretch>
            <a:fillRect/>
          </a:stretch>
        </p:blipFill>
        <p:spPr>
          <a:xfrm>
            <a:off x="3992278" y="547599"/>
            <a:ext cx="1372202" cy="673861"/>
          </a:xfrm>
          <a:prstGeom prst="rect">
            <a:avLst/>
          </a:prstGeom>
        </p:spPr>
      </p:pic>
      <p:cxnSp>
        <p:nvCxnSpPr>
          <p:cNvPr id="41" name="Connector: Elbow 40">
            <a:extLst>
              <a:ext uri="{FF2B5EF4-FFF2-40B4-BE49-F238E27FC236}">
                <a16:creationId xmlns:a16="http://schemas.microsoft.com/office/drawing/2014/main" id="{9A83EE7C-A56F-4B50-BC6B-206C28AF68F4}"/>
              </a:ext>
            </a:extLst>
          </p:cNvPr>
          <p:cNvCxnSpPr>
            <a:stCxn id="39" idx="3"/>
            <a:endCxn id="7" idx="0"/>
          </p:cNvCxnSpPr>
          <p:nvPr/>
        </p:nvCxnSpPr>
        <p:spPr>
          <a:xfrm>
            <a:off x="5364480" y="884530"/>
            <a:ext cx="2089230" cy="453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A5E20D-0FED-4930-B9CC-931CB6401AD8}"/>
              </a:ext>
            </a:extLst>
          </p:cNvPr>
          <p:cNvSpPr txBox="1"/>
          <p:nvPr/>
        </p:nvSpPr>
        <p:spPr>
          <a:xfrm>
            <a:off x="10335748" y="2958750"/>
            <a:ext cx="772835" cy="246221"/>
          </a:xfrm>
          <a:prstGeom prst="rect">
            <a:avLst/>
          </a:prstGeom>
          <a:noFill/>
        </p:spPr>
        <p:txBody>
          <a:bodyPr wrap="square" rtlCol="0">
            <a:spAutoFit/>
          </a:bodyPr>
          <a:lstStyle/>
          <a:p>
            <a:r>
              <a:rPr lang="en-US" sz="1000" dirty="0"/>
              <a:t>Scenarios?</a:t>
            </a:r>
          </a:p>
        </p:txBody>
      </p:sp>
      <p:pic>
        <p:nvPicPr>
          <p:cNvPr id="27" name="Picture 26">
            <a:extLst>
              <a:ext uri="{FF2B5EF4-FFF2-40B4-BE49-F238E27FC236}">
                <a16:creationId xmlns:a16="http://schemas.microsoft.com/office/drawing/2014/main" id="{307EC33C-613D-4DA7-BE07-4076C8BF2CBD}"/>
              </a:ext>
            </a:extLst>
          </p:cNvPr>
          <p:cNvPicPr>
            <a:picLocks noChangeAspect="1"/>
          </p:cNvPicPr>
          <p:nvPr/>
        </p:nvPicPr>
        <p:blipFill>
          <a:blip r:embed="rId4"/>
          <a:stretch>
            <a:fillRect/>
          </a:stretch>
        </p:blipFill>
        <p:spPr>
          <a:xfrm>
            <a:off x="10915118" y="6226486"/>
            <a:ext cx="1015863" cy="457200"/>
          </a:xfrm>
          <a:prstGeom prst="rect">
            <a:avLst/>
          </a:prstGeom>
        </p:spPr>
      </p:pic>
      <p:sp>
        <p:nvSpPr>
          <p:cNvPr id="3" name="Slide Number Placeholder 2">
            <a:extLst>
              <a:ext uri="{FF2B5EF4-FFF2-40B4-BE49-F238E27FC236}">
                <a16:creationId xmlns:a16="http://schemas.microsoft.com/office/drawing/2014/main" id="{FD507938-2B77-4DC7-8E3A-5D1D2909855C}"/>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353328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64D6-AC91-4CA9-929F-8572DD195683}"/>
              </a:ext>
            </a:extLst>
          </p:cNvPr>
          <p:cNvSpPr>
            <a:spLocks noGrp="1"/>
          </p:cNvSpPr>
          <p:nvPr>
            <p:ph type="title"/>
          </p:nvPr>
        </p:nvSpPr>
        <p:spPr/>
        <p:txBody>
          <a:bodyPr/>
          <a:lstStyle/>
          <a:p>
            <a:r>
              <a:rPr lang="en-US" dirty="0"/>
              <a:t>Washing Machine tracker</a:t>
            </a:r>
          </a:p>
        </p:txBody>
      </p:sp>
      <p:pic>
        <p:nvPicPr>
          <p:cNvPr id="7" name="Picture 6">
            <a:extLst>
              <a:ext uri="{FF2B5EF4-FFF2-40B4-BE49-F238E27FC236}">
                <a16:creationId xmlns:a16="http://schemas.microsoft.com/office/drawing/2014/main" id="{8165B728-F355-4BFA-9BE7-24ABB02AB847}"/>
              </a:ext>
            </a:extLst>
          </p:cNvPr>
          <p:cNvPicPr>
            <a:picLocks noChangeAspect="1"/>
          </p:cNvPicPr>
          <p:nvPr/>
        </p:nvPicPr>
        <p:blipFill>
          <a:blip r:embed="rId2"/>
          <a:stretch>
            <a:fillRect/>
          </a:stretch>
        </p:blipFill>
        <p:spPr>
          <a:xfrm>
            <a:off x="3562876" y="1187693"/>
            <a:ext cx="8123705" cy="2464555"/>
          </a:xfrm>
          <a:prstGeom prst="rect">
            <a:avLst/>
          </a:prstGeom>
        </p:spPr>
      </p:pic>
      <p:sp>
        <p:nvSpPr>
          <p:cNvPr id="8" name="TextBox 7">
            <a:extLst>
              <a:ext uri="{FF2B5EF4-FFF2-40B4-BE49-F238E27FC236}">
                <a16:creationId xmlns:a16="http://schemas.microsoft.com/office/drawing/2014/main" id="{E577F45A-F3DB-4D79-8E61-F3762141C8CF}"/>
              </a:ext>
            </a:extLst>
          </p:cNvPr>
          <p:cNvSpPr txBox="1"/>
          <p:nvPr/>
        </p:nvSpPr>
        <p:spPr>
          <a:xfrm>
            <a:off x="3698002" y="4521756"/>
            <a:ext cx="6264857" cy="923330"/>
          </a:xfrm>
          <a:prstGeom prst="rect">
            <a:avLst/>
          </a:prstGeom>
          <a:noFill/>
        </p:spPr>
        <p:txBody>
          <a:bodyPr wrap="none" rtlCol="0">
            <a:spAutoFit/>
          </a:bodyPr>
          <a:lstStyle/>
          <a:p>
            <a:r>
              <a:rPr lang="en-US" dirty="0"/>
              <a:t>What are two problems you can identify from this tracker?</a:t>
            </a:r>
          </a:p>
          <a:p>
            <a:endParaRPr lang="en-US" dirty="0"/>
          </a:p>
          <a:p>
            <a:r>
              <a:rPr lang="en-US" dirty="0"/>
              <a:t>What would be some things we can do to change those metrics?</a:t>
            </a:r>
          </a:p>
        </p:txBody>
      </p:sp>
      <p:sp>
        <p:nvSpPr>
          <p:cNvPr id="9" name="Rectangle 8">
            <a:extLst>
              <a:ext uri="{FF2B5EF4-FFF2-40B4-BE49-F238E27FC236}">
                <a16:creationId xmlns:a16="http://schemas.microsoft.com/office/drawing/2014/main" id="{60E1B6B0-AE8E-4984-B9F2-3C5E98231C31}"/>
              </a:ext>
            </a:extLst>
          </p:cNvPr>
          <p:cNvSpPr/>
          <p:nvPr/>
        </p:nvSpPr>
        <p:spPr>
          <a:xfrm>
            <a:off x="4720020" y="1028343"/>
            <a:ext cx="2170897" cy="2812137"/>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3FD48F-EFD7-492A-8835-22B5439D7CAB}"/>
              </a:ext>
            </a:extLst>
          </p:cNvPr>
          <p:cNvSpPr/>
          <p:nvPr/>
        </p:nvSpPr>
        <p:spPr>
          <a:xfrm>
            <a:off x="11221516" y="1028343"/>
            <a:ext cx="487041" cy="2812138"/>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6B5F073-F10D-45A4-B86B-34A531A94D16}"/>
              </a:ext>
            </a:extLst>
          </p:cNvPr>
          <p:cNvPicPr>
            <a:picLocks noChangeAspect="1"/>
          </p:cNvPicPr>
          <p:nvPr/>
        </p:nvPicPr>
        <p:blipFill>
          <a:blip r:embed="rId3"/>
          <a:stretch>
            <a:fillRect/>
          </a:stretch>
        </p:blipFill>
        <p:spPr>
          <a:xfrm>
            <a:off x="10915118" y="6226486"/>
            <a:ext cx="1015863" cy="457200"/>
          </a:xfrm>
          <a:prstGeom prst="rect">
            <a:avLst/>
          </a:prstGeom>
        </p:spPr>
      </p:pic>
      <p:sp>
        <p:nvSpPr>
          <p:cNvPr id="3" name="Slide Number Placeholder 2">
            <a:extLst>
              <a:ext uri="{FF2B5EF4-FFF2-40B4-BE49-F238E27FC236}">
                <a16:creationId xmlns:a16="http://schemas.microsoft.com/office/drawing/2014/main" id="{2F69FC62-2BA7-4E07-927A-CEEBD49790D1}"/>
              </a:ext>
            </a:extLst>
          </p:cNvPr>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599155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0972-6D11-4174-93B8-3EFAA11F499D}"/>
              </a:ext>
            </a:extLst>
          </p:cNvPr>
          <p:cNvSpPr>
            <a:spLocks noGrp="1"/>
          </p:cNvSpPr>
          <p:nvPr>
            <p:ph type="title"/>
          </p:nvPr>
        </p:nvSpPr>
        <p:spPr/>
        <p:txBody>
          <a:bodyPr/>
          <a:lstStyle/>
          <a:p>
            <a:r>
              <a:rPr lang="en-US" dirty="0"/>
              <a:t>Valuations using our scenarios	</a:t>
            </a:r>
          </a:p>
        </p:txBody>
      </p:sp>
      <p:graphicFrame>
        <p:nvGraphicFramePr>
          <p:cNvPr id="8" name="Diagram 7">
            <a:extLst>
              <a:ext uri="{FF2B5EF4-FFF2-40B4-BE49-F238E27FC236}">
                <a16:creationId xmlns:a16="http://schemas.microsoft.com/office/drawing/2014/main" id="{DAD5E084-8102-4F2E-BD5B-8A4BF289A663}"/>
              </a:ext>
            </a:extLst>
          </p:cNvPr>
          <p:cNvGraphicFramePr/>
          <p:nvPr>
            <p:extLst>
              <p:ext uri="{D42A27DB-BD31-4B8C-83A1-F6EECF244321}">
                <p14:modId xmlns:p14="http://schemas.microsoft.com/office/powerpoint/2010/main" val="1030517163"/>
              </p:ext>
            </p:extLst>
          </p:nvPr>
        </p:nvGraphicFramePr>
        <p:xfrm>
          <a:off x="3546247" y="7150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752B6B2-F4D4-4CE6-AEC7-D5A6184D518F}"/>
              </a:ext>
            </a:extLst>
          </p:cNvPr>
          <p:cNvPicPr>
            <a:picLocks noChangeAspect="1"/>
          </p:cNvPicPr>
          <p:nvPr/>
        </p:nvPicPr>
        <p:blipFill>
          <a:blip r:embed="rId7"/>
          <a:stretch>
            <a:fillRect/>
          </a:stretch>
        </p:blipFill>
        <p:spPr>
          <a:xfrm>
            <a:off x="10915118" y="6226486"/>
            <a:ext cx="1015863" cy="457200"/>
          </a:xfrm>
          <a:prstGeom prst="rect">
            <a:avLst/>
          </a:prstGeom>
        </p:spPr>
      </p:pic>
      <p:sp>
        <p:nvSpPr>
          <p:cNvPr id="3" name="Slide Number Placeholder 2">
            <a:extLst>
              <a:ext uri="{FF2B5EF4-FFF2-40B4-BE49-F238E27FC236}">
                <a16:creationId xmlns:a16="http://schemas.microsoft.com/office/drawing/2014/main" id="{A2669590-A506-4D92-9CB6-284230648313}"/>
              </a:ext>
            </a:extLst>
          </p:cNvPr>
          <p:cNvSpPr>
            <a:spLocks noGrp="1"/>
          </p:cNvSpPr>
          <p:nvPr>
            <p:ph type="sldNum" sz="quarter" idx="12"/>
          </p:nvPr>
        </p:nvSpPr>
        <p:spPr/>
        <p:txBody>
          <a:bodyPr/>
          <a:lstStyle/>
          <a:p>
            <a:fld id="{4FAB73BC-B049-4115-A692-8D63A059BFB8}" type="slidenum">
              <a:rPr lang="en-US" smtClean="0"/>
              <a:pPr/>
              <a:t>35</a:t>
            </a:fld>
            <a:endParaRPr lang="en-US" dirty="0"/>
          </a:p>
        </p:txBody>
      </p:sp>
      <p:sp>
        <p:nvSpPr>
          <p:cNvPr id="7" name="TextBox 6">
            <a:extLst>
              <a:ext uri="{FF2B5EF4-FFF2-40B4-BE49-F238E27FC236}">
                <a16:creationId xmlns:a16="http://schemas.microsoft.com/office/drawing/2014/main" id="{6392F7F2-62BD-4F84-BD51-34A2398DFC93}"/>
              </a:ext>
            </a:extLst>
          </p:cNvPr>
          <p:cNvSpPr txBox="1"/>
          <p:nvPr/>
        </p:nvSpPr>
        <p:spPr>
          <a:xfrm rot="20202305">
            <a:off x="317148" y="745427"/>
            <a:ext cx="2903472" cy="923330"/>
          </a:xfrm>
          <a:prstGeom prst="rect">
            <a:avLst/>
          </a:prstGeom>
          <a:noFill/>
        </p:spPr>
        <p:txBody>
          <a:bodyPr wrap="square" rtlCol="0">
            <a:spAutoFit/>
          </a:bodyPr>
          <a:lstStyle/>
          <a:p>
            <a:r>
              <a:rPr lang="en-US" i="1" dirty="0">
                <a:solidFill>
                  <a:srgbClr val="FFC000"/>
                </a:solidFill>
              </a:rPr>
              <a:t>Industry research indicates deal multiples of 1.5x sales and/or 3.5x on EBITDA…</a:t>
            </a:r>
          </a:p>
        </p:txBody>
      </p:sp>
    </p:spTree>
    <p:extLst>
      <p:ext uri="{BB962C8B-B14F-4D97-AF65-F5344CB8AC3E}">
        <p14:creationId xmlns:p14="http://schemas.microsoft.com/office/powerpoint/2010/main" val="36012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57EDF-F68E-4738-A1CB-BFD60A4D0DA2}"/>
              </a:ext>
            </a:extLst>
          </p:cNvPr>
          <p:cNvSpPr>
            <a:spLocks noGrp="1"/>
          </p:cNvSpPr>
          <p:nvPr>
            <p:ph type="ctrTitle"/>
          </p:nvPr>
        </p:nvSpPr>
        <p:spPr/>
        <p:txBody>
          <a:bodyPr/>
          <a:lstStyle/>
          <a:p>
            <a:r>
              <a:rPr lang="en-US" dirty="0"/>
              <a:t>Here’s what to expect</a:t>
            </a:r>
          </a:p>
        </p:txBody>
      </p:sp>
      <p:sp>
        <p:nvSpPr>
          <p:cNvPr id="6" name="Subtitle 5">
            <a:extLst>
              <a:ext uri="{FF2B5EF4-FFF2-40B4-BE49-F238E27FC236}">
                <a16:creationId xmlns:a16="http://schemas.microsoft.com/office/drawing/2014/main" id="{3EFF137A-1D96-4DA6-8185-D73100C81155}"/>
              </a:ext>
            </a:extLst>
          </p:cNvPr>
          <p:cNvSpPr>
            <a:spLocks noGrp="1"/>
          </p:cNvSpPr>
          <p:nvPr>
            <p:ph type="subTitle" idx="1"/>
          </p:nvPr>
        </p:nvSpPr>
        <p:spPr/>
        <p:txBody>
          <a:bodyPr/>
          <a:lstStyle/>
          <a:p>
            <a:r>
              <a:rPr lang="en-US" dirty="0"/>
              <a:t>The evolving nature of your financial projections…</a:t>
            </a:r>
          </a:p>
        </p:txBody>
      </p:sp>
      <p:sp>
        <p:nvSpPr>
          <p:cNvPr id="4" name="Slide Number Placeholder 3">
            <a:extLst>
              <a:ext uri="{FF2B5EF4-FFF2-40B4-BE49-F238E27FC236}">
                <a16:creationId xmlns:a16="http://schemas.microsoft.com/office/drawing/2014/main" id="{7E3A7A37-CFAB-4362-8474-B614040836A2}"/>
              </a:ext>
            </a:extLst>
          </p:cNvPr>
          <p:cNvSpPr>
            <a:spLocks noGrp="1"/>
          </p:cNvSpPr>
          <p:nvPr>
            <p:ph type="sldNum" sz="quarter" idx="12"/>
          </p:nvPr>
        </p:nvSpPr>
        <p:spPr/>
        <p:txBody>
          <a:bodyPr/>
          <a:lstStyle/>
          <a:p>
            <a:fld id="{4FAB73BC-B049-4115-A692-8D63A059BFB8}" type="slidenum">
              <a:rPr lang="en-US" smtClean="0"/>
              <a:pPr/>
              <a:t>36</a:t>
            </a:fld>
            <a:endParaRPr lang="en-US" dirty="0"/>
          </a:p>
        </p:txBody>
      </p:sp>
      <p:sp>
        <p:nvSpPr>
          <p:cNvPr id="2" name="TextBox 1">
            <a:extLst>
              <a:ext uri="{FF2B5EF4-FFF2-40B4-BE49-F238E27FC236}">
                <a16:creationId xmlns:a16="http://schemas.microsoft.com/office/drawing/2014/main" id="{764C0414-77F4-416E-921F-03ED089503F4}"/>
              </a:ext>
            </a:extLst>
          </p:cNvPr>
          <p:cNvSpPr txBox="1"/>
          <p:nvPr/>
        </p:nvSpPr>
        <p:spPr>
          <a:xfrm>
            <a:off x="10079859" y="4172865"/>
            <a:ext cx="1367682" cy="369332"/>
          </a:xfrm>
          <a:prstGeom prst="rect">
            <a:avLst/>
          </a:prstGeom>
          <a:noFill/>
        </p:spPr>
        <p:txBody>
          <a:bodyPr wrap="none" rtlCol="0">
            <a:spAutoFit/>
          </a:bodyPr>
          <a:lstStyle/>
          <a:p>
            <a:r>
              <a:rPr lang="en-US" dirty="0"/>
              <a:t>Chad Eames</a:t>
            </a:r>
          </a:p>
        </p:txBody>
      </p:sp>
    </p:spTree>
    <p:extLst>
      <p:ext uri="{BB962C8B-B14F-4D97-AF65-F5344CB8AC3E}">
        <p14:creationId xmlns:p14="http://schemas.microsoft.com/office/powerpoint/2010/main" val="101735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9699-F817-464B-97AC-05813A0C971D}"/>
              </a:ext>
            </a:extLst>
          </p:cNvPr>
          <p:cNvSpPr>
            <a:spLocks noGrp="1"/>
          </p:cNvSpPr>
          <p:nvPr>
            <p:ph type="title"/>
          </p:nvPr>
        </p:nvSpPr>
        <p:spPr/>
        <p:txBody>
          <a:bodyPr/>
          <a:lstStyle/>
          <a:p>
            <a:r>
              <a:rPr lang="en-US" dirty="0"/>
              <a:t>Accounting: </a:t>
            </a:r>
            <a:r>
              <a:rPr lang="en-US" sz="2800" i="1" dirty="0"/>
              <a:t>Cash vs. Accrual Method</a:t>
            </a:r>
            <a:endParaRPr lang="en-US" i="1" dirty="0"/>
          </a:p>
        </p:txBody>
      </p:sp>
      <p:sp>
        <p:nvSpPr>
          <p:cNvPr id="3" name="Content Placeholder 2">
            <a:extLst>
              <a:ext uri="{FF2B5EF4-FFF2-40B4-BE49-F238E27FC236}">
                <a16:creationId xmlns:a16="http://schemas.microsoft.com/office/drawing/2014/main" id="{5AD8DE6D-9D3A-4BF7-B113-318941A6A1F8}"/>
              </a:ext>
            </a:extLst>
          </p:cNvPr>
          <p:cNvSpPr>
            <a:spLocks noGrp="1"/>
          </p:cNvSpPr>
          <p:nvPr>
            <p:ph idx="1"/>
          </p:nvPr>
        </p:nvSpPr>
        <p:spPr/>
        <p:txBody>
          <a:bodyPr>
            <a:normAutofit/>
          </a:bodyPr>
          <a:lstStyle/>
          <a:p>
            <a:r>
              <a:rPr lang="en-US" sz="2400" dirty="0">
                <a:solidFill>
                  <a:schemeClr val="accent3">
                    <a:lumMod val="60000"/>
                    <a:lumOff val="40000"/>
                  </a:schemeClr>
                </a:solidFill>
              </a:rPr>
              <a:t>Cash Method </a:t>
            </a:r>
            <a:r>
              <a:rPr lang="en-US" sz="2400" i="1" dirty="0">
                <a:solidFill>
                  <a:srgbClr val="FFC000"/>
                </a:solidFill>
              </a:rPr>
              <a:t>(most of you will be here for a while)</a:t>
            </a:r>
          </a:p>
          <a:p>
            <a:pPr lvl="1"/>
            <a:r>
              <a:rPr lang="en-US" sz="2000" dirty="0"/>
              <a:t>Recognizes revenues when cash is received, and expenses when paid</a:t>
            </a:r>
          </a:p>
          <a:p>
            <a:pPr lvl="1"/>
            <a:r>
              <a:rPr lang="en-US" sz="2000" dirty="0"/>
              <a:t>Ignores/omits accounts receivable or accounts payable</a:t>
            </a:r>
          </a:p>
          <a:p>
            <a:pPr lvl="1"/>
            <a:r>
              <a:rPr lang="en-US" sz="2000" dirty="0"/>
              <a:t>Simple to maintain…pull out the checkbook</a:t>
            </a:r>
          </a:p>
          <a:p>
            <a:pPr lvl="1"/>
            <a:r>
              <a:rPr lang="en-US" sz="2000" dirty="0"/>
              <a:t>Not taxed until cash is received</a:t>
            </a:r>
          </a:p>
          <a:p>
            <a:r>
              <a:rPr lang="en-US" sz="2400" dirty="0">
                <a:solidFill>
                  <a:schemeClr val="accent3">
                    <a:lumMod val="60000"/>
                    <a:lumOff val="40000"/>
                  </a:schemeClr>
                </a:solidFill>
              </a:rPr>
              <a:t>Accrual Method </a:t>
            </a:r>
            <a:r>
              <a:rPr lang="en-US" sz="2400" i="1" dirty="0">
                <a:solidFill>
                  <a:srgbClr val="FFC000"/>
                </a:solidFill>
              </a:rPr>
              <a:t>(typical for virtually all larger businesses)</a:t>
            </a:r>
          </a:p>
          <a:p>
            <a:pPr lvl="1"/>
            <a:r>
              <a:rPr lang="en-US" sz="2000" dirty="0"/>
              <a:t>Recognizes revenues (and related costs) when revenue is “earned”; expenses when they are “incurred” (Matching Principle)</a:t>
            </a:r>
          </a:p>
          <a:p>
            <a:pPr lvl="1"/>
            <a:r>
              <a:rPr lang="en-US" sz="2000" dirty="0"/>
              <a:t>Provides better long-term view of business performance</a:t>
            </a:r>
          </a:p>
          <a:p>
            <a:pPr lvl="1"/>
            <a:r>
              <a:rPr lang="en-US" sz="2000" dirty="0"/>
              <a:t>Required if you’re holding inventory</a:t>
            </a:r>
          </a:p>
          <a:p>
            <a:pPr lvl="1"/>
            <a:r>
              <a:rPr lang="en-US" sz="2000" dirty="0"/>
              <a:t>Requires the addition of a Cash Flow Statement</a:t>
            </a:r>
          </a:p>
        </p:txBody>
      </p:sp>
      <p:pic>
        <p:nvPicPr>
          <p:cNvPr id="5" name="Picture 4">
            <a:extLst>
              <a:ext uri="{FF2B5EF4-FFF2-40B4-BE49-F238E27FC236}">
                <a16:creationId xmlns:a16="http://schemas.microsoft.com/office/drawing/2014/main" id="{5CC0F87B-6496-4C69-8B6B-AB10F48A66FC}"/>
              </a:ext>
            </a:extLst>
          </p:cNvPr>
          <p:cNvPicPr>
            <a:picLocks noChangeAspect="1"/>
          </p:cNvPicPr>
          <p:nvPr/>
        </p:nvPicPr>
        <p:blipFill>
          <a:blip r:embed="rId2"/>
          <a:stretch>
            <a:fillRect/>
          </a:stretch>
        </p:blipFill>
        <p:spPr>
          <a:xfrm>
            <a:off x="10915118" y="6226486"/>
            <a:ext cx="1015863" cy="457200"/>
          </a:xfrm>
          <a:prstGeom prst="rect">
            <a:avLst/>
          </a:prstGeom>
        </p:spPr>
      </p:pic>
      <p:sp>
        <p:nvSpPr>
          <p:cNvPr id="4" name="Slide Number Placeholder 3">
            <a:extLst>
              <a:ext uri="{FF2B5EF4-FFF2-40B4-BE49-F238E27FC236}">
                <a16:creationId xmlns:a16="http://schemas.microsoft.com/office/drawing/2014/main" id="{57C32F72-64CD-416A-9626-86464A3A9424}"/>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71919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4588-AA8B-4474-B5E8-B21916B0109E}"/>
              </a:ext>
            </a:extLst>
          </p:cNvPr>
          <p:cNvSpPr>
            <a:spLocks noGrp="1"/>
          </p:cNvSpPr>
          <p:nvPr>
            <p:ph type="title"/>
          </p:nvPr>
        </p:nvSpPr>
        <p:spPr/>
        <p:txBody>
          <a:bodyPr/>
          <a:lstStyle/>
          <a:p>
            <a:r>
              <a:rPr lang="en-US" dirty="0"/>
              <a:t/>
            </a:r>
            <a:br>
              <a:rPr lang="en-US" dirty="0"/>
            </a:br>
            <a:r>
              <a:rPr lang="en-US" dirty="0"/>
              <a:t/>
            </a:r>
            <a:br>
              <a:rPr lang="en-US" dirty="0"/>
            </a:br>
            <a:r>
              <a:rPr lang="en-US" dirty="0"/>
              <a:t>Financial Statements: </a:t>
            </a:r>
            <a:r>
              <a:rPr lang="en-US" dirty="0">
                <a:solidFill>
                  <a:srgbClr val="FFC000"/>
                </a:solidFill>
                <a:effectLst>
                  <a:outerShdw blurRad="38100" dist="38100" dir="2700000" algn="tl">
                    <a:srgbClr val="000000">
                      <a:alpha val="43137"/>
                    </a:srgbClr>
                  </a:outerShdw>
                </a:effectLst>
              </a:rPr>
              <a:t>“The Big Three”</a:t>
            </a:r>
          </a:p>
        </p:txBody>
      </p:sp>
      <p:sp>
        <p:nvSpPr>
          <p:cNvPr id="3" name="Content Placeholder 2">
            <a:extLst>
              <a:ext uri="{FF2B5EF4-FFF2-40B4-BE49-F238E27FC236}">
                <a16:creationId xmlns:a16="http://schemas.microsoft.com/office/drawing/2014/main" id="{5BC10A7B-DD2F-4A81-A63F-D840C73BF42F}"/>
              </a:ext>
            </a:extLst>
          </p:cNvPr>
          <p:cNvSpPr>
            <a:spLocks noGrp="1"/>
          </p:cNvSpPr>
          <p:nvPr>
            <p:ph idx="1"/>
          </p:nvPr>
        </p:nvSpPr>
        <p:spPr>
          <a:xfrm>
            <a:off x="3699406" y="864108"/>
            <a:ext cx="4291656" cy="5120640"/>
          </a:xfrm>
        </p:spPr>
        <p:txBody>
          <a:bodyPr>
            <a:normAutofit lnSpcReduction="10000"/>
          </a:bodyPr>
          <a:lstStyle/>
          <a:p>
            <a:r>
              <a:rPr lang="en-US" sz="2400" dirty="0"/>
              <a:t>Income Statement</a:t>
            </a:r>
          </a:p>
          <a:p>
            <a:pPr lvl="1"/>
            <a:r>
              <a:rPr lang="en-US" sz="2200" dirty="0"/>
              <a:t>“What you did”</a:t>
            </a:r>
          </a:p>
          <a:p>
            <a:pPr lvl="1"/>
            <a:r>
              <a:rPr lang="en-US" sz="2200" dirty="0"/>
              <a:t>Period of time measures</a:t>
            </a:r>
          </a:p>
          <a:p>
            <a:pPr marL="0" indent="0">
              <a:buNone/>
            </a:pPr>
            <a:endParaRPr lang="en-US" sz="2400" dirty="0"/>
          </a:p>
          <a:p>
            <a:pPr marL="0" indent="0">
              <a:buNone/>
            </a:pPr>
            <a:endParaRPr lang="en-US" sz="2400" dirty="0"/>
          </a:p>
          <a:p>
            <a:r>
              <a:rPr lang="en-US" sz="2400" dirty="0"/>
              <a:t>Balance Sheet</a:t>
            </a:r>
          </a:p>
          <a:p>
            <a:pPr lvl="1"/>
            <a:r>
              <a:rPr lang="en-US" sz="2200" dirty="0"/>
              <a:t>“What you have”</a:t>
            </a:r>
          </a:p>
          <a:p>
            <a:pPr lvl="1"/>
            <a:r>
              <a:rPr lang="en-US" sz="2200" dirty="0"/>
              <a:t>Point in time measures</a:t>
            </a:r>
          </a:p>
          <a:p>
            <a:endParaRPr lang="en-US" sz="2400" dirty="0"/>
          </a:p>
          <a:p>
            <a:endParaRPr lang="en-US" sz="2400" dirty="0"/>
          </a:p>
          <a:p>
            <a:r>
              <a:rPr lang="en-US" sz="2400" dirty="0"/>
              <a:t>Cash Flow</a:t>
            </a:r>
          </a:p>
          <a:p>
            <a:pPr lvl="1"/>
            <a:r>
              <a:rPr lang="en-US" sz="2200" dirty="0"/>
              <a:t>“How’d you pay for all that?”</a:t>
            </a:r>
          </a:p>
          <a:p>
            <a:pPr lvl="1"/>
            <a:r>
              <a:rPr lang="en-US" sz="2200" dirty="0"/>
              <a:t>Period of time measures</a:t>
            </a:r>
          </a:p>
        </p:txBody>
      </p:sp>
      <p:pic>
        <p:nvPicPr>
          <p:cNvPr id="5" name="Picture 4">
            <a:extLst>
              <a:ext uri="{FF2B5EF4-FFF2-40B4-BE49-F238E27FC236}">
                <a16:creationId xmlns:a16="http://schemas.microsoft.com/office/drawing/2014/main" id="{E8E135B8-34ED-466A-BC48-A6B5F1BFA674}"/>
              </a:ext>
            </a:extLst>
          </p:cNvPr>
          <p:cNvPicPr>
            <a:picLocks noChangeAspect="1"/>
          </p:cNvPicPr>
          <p:nvPr/>
        </p:nvPicPr>
        <p:blipFill>
          <a:blip r:embed="rId3"/>
          <a:stretch>
            <a:fillRect/>
          </a:stretch>
        </p:blipFill>
        <p:spPr>
          <a:xfrm>
            <a:off x="8099190" y="4746738"/>
            <a:ext cx="3251200" cy="1828800"/>
          </a:xfrm>
          <a:prstGeom prst="rect">
            <a:avLst/>
          </a:prstGeom>
        </p:spPr>
      </p:pic>
      <p:pic>
        <p:nvPicPr>
          <p:cNvPr id="7" name="Picture 6">
            <a:extLst>
              <a:ext uri="{FF2B5EF4-FFF2-40B4-BE49-F238E27FC236}">
                <a16:creationId xmlns:a16="http://schemas.microsoft.com/office/drawing/2014/main" id="{5F8A1E72-2D70-4B77-A113-FABAA8AB7589}"/>
              </a:ext>
            </a:extLst>
          </p:cNvPr>
          <p:cNvPicPr>
            <a:picLocks noChangeAspect="1"/>
          </p:cNvPicPr>
          <p:nvPr/>
        </p:nvPicPr>
        <p:blipFill>
          <a:blip r:embed="rId4"/>
          <a:stretch>
            <a:fillRect/>
          </a:stretch>
        </p:blipFill>
        <p:spPr>
          <a:xfrm>
            <a:off x="8102970" y="2622182"/>
            <a:ext cx="3251200" cy="1828800"/>
          </a:xfrm>
          <a:prstGeom prst="rect">
            <a:avLst/>
          </a:prstGeom>
        </p:spPr>
      </p:pic>
      <p:pic>
        <p:nvPicPr>
          <p:cNvPr id="9" name="Picture 8">
            <a:extLst>
              <a:ext uri="{FF2B5EF4-FFF2-40B4-BE49-F238E27FC236}">
                <a16:creationId xmlns:a16="http://schemas.microsoft.com/office/drawing/2014/main" id="{209E3296-55F3-484F-9381-74EA008FA40C}"/>
              </a:ext>
            </a:extLst>
          </p:cNvPr>
          <p:cNvPicPr>
            <a:picLocks noChangeAspect="1"/>
          </p:cNvPicPr>
          <p:nvPr/>
        </p:nvPicPr>
        <p:blipFill>
          <a:blip r:embed="rId5"/>
          <a:stretch>
            <a:fillRect/>
          </a:stretch>
        </p:blipFill>
        <p:spPr>
          <a:xfrm>
            <a:off x="8099190" y="379214"/>
            <a:ext cx="3258760" cy="1828800"/>
          </a:xfrm>
          <a:prstGeom prst="rect">
            <a:avLst/>
          </a:prstGeom>
        </p:spPr>
      </p:pic>
      <p:pic>
        <p:nvPicPr>
          <p:cNvPr id="11" name="Picture 10">
            <a:extLst>
              <a:ext uri="{FF2B5EF4-FFF2-40B4-BE49-F238E27FC236}">
                <a16:creationId xmlns:a16="http://schemas.microsoft.com/office/drawing/2014/main" id="{71809505-F12A-4996-BB22-CCCB2AA71867}"/>
              </a:ext>
            </a:extLst>
          </p:cNvPr>
          <p:cNvPicPr>
            <a:picLocks noChangeAspect="1"/>
          </p:cNvPicPr>
          <p:nvPr/>
        </p:nvPicPr>
        <p:blipFill>
          <a:blip r:embed="rId6"/>
          <a:stretch>
            <a:fillRect/>
          </a:stretch>
        </p:blipFill>
        <p:spPr>
          <a:xfrm>
            <a:off x="-4355" y="757884"/>
            <a:ext cx="3446486" cy="2044522"/>
          </a:xfrm>
          <a:prstGeom prst="rect">
            <a:avLst/>
          </a:prstGeom>
        </p:spPr>
      </p:pic>
      <p:pic>
        <p:nvPicPr>
          <p:cNvPr id="13" name="Picture 12">
            <a:extLst>
              <a:ext uri="{FF2B5EF4-FFF2-40B4-BE49-F238E27FC236}">
                <a16:creationId xmlns:a16="http://schemas.microsoft.com/office/drawing/2014/main" id="{5F560F54-B565-4909-83B5-37E709E7A1D7}"/>
              </a:ext>
            </a:extLst>
          </p:cNvPr>
          <p:cNvPicPr>
            <a:picLocks noChangeAspect="1"/>
          </p:cNvPicPr>
          <p:nvPr/>
        </p:nvPicPr>
        <p:blipFill>
          <a:blip r:embed="rId7"/>
          <a:stretch>
            <a:fillRect/>
          </a:stretch>
        </p:blipFill>
        <p:spPr>
          <a:xfrm>
            <a:off x="10629310" y="3351744"/>
            <a:ext cx="721080" cy="1099238"/>
          </a:xfrm>
          <a:prstGeom prst="rect">
            <a:avLst/>
          </a:prstGeom>
        </p:spPr>
      </p:pic>
      <p:sp>
        <p:nvSpPr>
          <p:cNvPr id="4" name="Slide Number Placeholder 3">
            <a:extLst>
              <a:ext uri="{FF2B5EF4-FFF2-40B4-BE49-F238E27FC236}">
                <a16:creationId xmlns:a16="http://schemas.microsoft.com/office/drawing/2014/main" id="{0BEBBE2F-1937-48B8-A661-ECDF86439A55}"/>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15930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D957-4B4B-4826-8D29-D9CABC2EDCDA}"/>
              </a:ext>
            </a:extLst>
          </p:cNvPr>
          <p:cNvSpPr>
            <a:spLocks noGrp="1"/>
          </p:cNvSpPr>
          <p:nvPr>
            <p:ph type="title"/>
          </p:nvPr>
        </p:nvSpPr>
        <p:spPr/>
        <p:txBody>
          <a:bodyPr/>
          <a:lstStyle/>
          <a:p>
            <a:r>
              <a:rPr lang="en-US" dirty="0"/>
              <a:t>Financial Statements: </a:t>
            </a:r>
            <a:r>
              <a:rPr lang="en-US" dirty="0">
                <a:solidFill>
                  <a:srgbClr val="FFC000"/>
                </a:solidFill>
                <a:effectLst>
                  <a:outerShdw blurRad="38100" dist="38100" dir="2700000" algn="tl">
                    <a:srgbClr val="000000">
                      <a:alpha val="43137"/>
                    </a:srgbClr>
                  </a:outerShdw>
                </a:effectLst>
              </a:rPr>
              <a:t>Income Statement</a:t>
            </a:r>
          </a:p>
        </p:txBody>
      </p:sp>
      <p:sp>
        <p:nvSpPr>
          <p:cNvPr id="3" name="Content Placeholder 2">
            <a:extLst>
              <a:ext uri="{FF2B5EF4-FFF2-40B4-BE49-F238E27FC236}">
                <a16:creationId xmlns:a16="http://schemas.microsoft.com/office/drawing/2014/main" id="{EE3B3D46-9AE0-42C8-9000-0991D6ED36CD}"/>
              </a:ext>
            </a:extLst>
          </p:cNvPr>
          <p:cNvSpPr>
            <a:spLocks noGrp="1"/>
          </p:cNvSpPr>
          <p:nvPr>
            <p:ph idx="1"/>
          </p:nvPr>
        </p:nvSpPr>
        <p:spPr>
          <a:xfrm>
            <a:off x="3869267" y="864108"/>
            <a:ext cx="7745429" cy="5120640"/>
          </a:xfrm>
        </p:spPr>
        <p:txBody>
          <a:bodyPr anchor="t" anchorCtr="0">
            <a:normAutofit lnSpcReduction="10000"/>
          </a:bodyPr>
          <a:lstStyle/>
          <a:p>
            <a:r>
              <a:rPr lang="en-US" sz="2400" dirty="0"/>
              <a:t>“Report Card” of what you did over a period of time</a:t>
            </a:r>
          </a:p>
          <a:p>
            <a:pPr lvl="1"/>
            <a:r>
              <a:rPr lang="en-US" sz="2000" dirty="0">
                <a:solidFill>
                  <a:srgbClr val="00B0F0"/>
                </a:solidFill>
              </a:rPr>
              <a:t>Sales/Revenue </a:t>
            </a:r>
            <a:r>
              <a:rPr lang="en-US" sz="2000" dirty="0">
                <a:solidFill>
                  <a:schemeClr val="accent3">
                    <a:lumMod val="60000"/>
                    <a:lumOff val="40000"/>
                  </a:schemeClr>
                </a:solidFill>
              </a:rPr>
              <a:t>[$’s and % growth] – </a:t>
            </a:r>
            <a:r>
              <a:rPr lang="en-US" i="1" dirty="0">
                <a:solidFill>
                  <a:schemeClr val="accent3">
                    <a:lumMod val="60000"/>
                    <a:lumOff val="40000"/>
                  </a:schemeClr>
                </a:solidFill>
              </a:rPr>
              <a:t>should always be net of discounts</a:t>
            </a:r>
            <a:endParaRPr lang="en-US" sz="2000" i="1" dirty="0"/>
          </a:p>
          <a:p>
            <a:pPr lvl="2"/>
            <a:r>
              <a:rPr lang="en-US" sz="1800" dirty="0"/>
              <a:t>Cost of Goods Sold (COGS) </a:t>
            </a:r>
            <a:r>
              <a:rPr lang="en-US" sz="1800" dirty="0">
                <a:solidFill>
                  <a:schemeClr val="accent3">
                    <a:lumMod val="60000"/>
                    <a:lumOff val="40000"/>
                  </a:schemeClr>
                </a:solidFill>
              </a:rPr>
              <a:t>[$’s and %]</a:t>
            </a:r>
            <a:endParaRPr lang="en-US" sz="1800" dirty="0"/>
          </a:p>
          <a:p>
            <a:pPr lvl="1"/>
            <a:r>
              <a:rPr lang="en-US" sz="2000" dirty="0">
                <a:solidFill>
                  <a:srgbClr val="00B0F0"/>
                </a:solidFill>
              </a:rPr>
              <a:t>Gross Margin </a:t>
            </a:r>
            <a:r>
              <a:rPr lang="en-US" sz="2000" dirty="0"/>
              <a:t>(= Sales – COGS)  </a:t>
            </a:r>
            <a:r>
              <a:rPr lang="en-US" sz="2000" dirty="0">
                <a:solidFill>
                  <a:schemeClr val="accent3">
                    <a:lumMod val="60000"/>
                    <a:lumOff val="40000"/>
                  </a:schemeClr>
                </a:solidFill>
              </a:rPr>
              <a:t>[$’s and %]</a:t>
            </a:r>
          </a:p>
          <a:p>
            <a:pPr lvl="2"/>
            <a:r>
              <a:rPr lang="en-US" sz="1800" dirty="0"/>
              <a:t>Selling, General &amp; Administrative Expenses (SG&amp;A) </a:t>
            </a:r>
            <a:r>
              <a:rPr lang="en-US" sz="1800" dirty="0">
                <a:solidFill>
                  <a:schemeClr val="accent3">
                    <a:lumMod val="60000"/>
                    <a:lumOff val="40000"/>
                  </a:schemeClr>
                </a:solidFill>
              </a:rPr>
              <a:t>[$’s and %]</a:t>
            </a:r>
            <a:endParaRPr lang="en-US" sz="1800" dirty="0"/>
          </a:p>
          <a:p>
            <a:pPr lvl="1"/>
            <a:r>
              <a:rPr lang="en-US" sz="2000" dirty="0">
                <a:solidFill>
                  <a:srgbClr val="00B0F0"/>
                </a:solidFill>
              </a:rPr>
              <a:t>EBIT</a:t>
            </a:r>
            <a:r>
              <a:rPr lang="en-US" sz="2000" dirty="0"/>
              <a:t> - Earning Before Interest &amp; Taxes </a:t>
            </a:r>
            <a:r>
              <a:rPr lang="en-US" sz="2000" dirty="0">
                <a:solidFill>
                  <a:schemeClr val="accent3">
                    <a:lumMod val="60000"/>
                    <a:lumOff val="40000"/>
                  </a:schemeClr>
                </a:solidFill>
              </a:rPr>
              <a:t>[$’s and %]</a:t>
            </a:r>
            <a:endParaRPr lang="en-US" sz="2000" dirty="0"/>
          </a:p>
          <a:p>
            <a:pPr lvl="2"/>
            <a:r>
              <a:rPr lang="en-US" sz="1800" dirty="0"/>
              <a:t>Interest Expense</a:t>
            </a:r>
          </a:p>
          <a:p>
            <a:pPr lvl="1"/>
            <a:r>
              <a:rPr lang="en-US" sz="2000" dirty="0">
                <a:solidFill>
                  <a:srgbClr val="00B0F0"/>
                </a:solidFill>
              </a:rPr>
              <a:t>“BT” Profit </a:t>
            </a:r>
            <a:r>
              <a:rPr lang="en-US" sz="2000" dirty="0"/>
              <a:t>Before Taxes (Net Income) </a:t>
            </a:r>
            <a:r>
              <a:rPr lang="en-US" sz="2000" dirty="0">
                <a:solidFill>
                  <a:schemeClr val="accent3">
                    <a:lumMod val="60000"/>
                    <a:lumOff val="40000"/>
                  </a:schemeClr>
                </a:solidFill>
              </a:rPr>
              <a:t>[$’s and %]</a:t>
            </a:r>
            <a:endParaRPr lang="en-US" sz="2000" dirty="0"/>
          </a:p>
          <a:p>
            <a:pPr lvl="2"/>
            <a:r>
              <a:rPr lang="en-US" sz="1800" dirty="0"/>
              <a:t>Tax Expense</a:t>
            </a:r>
          </a:p>
          <a:p>
            <a:pPr lvl="1"/>
            <a:r>
              <a:rPr lang="en-US" sz="2000" dirty="0">
                <a:solidFill>
                  <a:srgbClr val="00B0F0"/>
                </a:solidFill>
              </a:rPr>
              <a:t>Net Income After Tax </a:t>
            </a:r>
            <a:r>
              <a:rPr lang="en-US" sz="2000" dirty="0">
                <a:solidFill>
                  <a:schemeClr val="accent3">
                    <a:lumMod val="60000"/>
                    <a:lumOff val="40000"/>
                  </a:schemeClr>
                </a:solidFill>
              </a:rPr>
              <a:t>[$’s and %]</a:t>
            </a:r>
            <a:endParaRPr lang="en-US" sz="2000" dirty="0"/>
          </a:p>
          <a:p>
            <a:pPr lvl="1"/>
            <a:endParaRPr lang="en-US" sz="2000" dirty="0"/>
          </a:p>
          <a:p>
            <a:pPr lvl="1"/>
            <a:r>
              <a:rPr lang="en-US" sz="2000" dirty="0"/>
              <a:t>Depreciation and Amortization Expense  can be mingled in COGS and SG&amp;A</a:t>
            </a:r>
          </a:p>
          <a:p>
            <a:pPr lvl="1"/>
            <a:endParaRPr lang="en-US" sz="2000" dirty="0"/>
          </a:p>
          <a:p>
            <a:pPr lvl="1"/>
            <a:r>
              <a:rPr lang="en-US" sz="2000" dirty="0">
                <a:solidFill>
                  <a:srgbClr val="00B0F0"/>
                </a:solidFill>
              </a:rPr>
              <a:t>“EBITDA” </a:t>
            </a:r>
            <a:r>
              <a:rPr lang="en-US" sz="2000" dirty="0">
                <a:solidFill>
                  <a:schemeClr val="accent3">
                    <a:lumMod val="60000"/>
                    <a:lumOff val="40000"/>
                  </a:schemeClr>
                </a:solidFill>
              </a:rPr>
              <a:t>[$’s and %]  </a:t>
            </a:r>
            <a:r>
              <a:rPr lang="en-US" sz="2000" dirty="0"/>
              <a:t>EBIT with Depreciation &amp; Amortization added back…”proxy for operating cash flow”</a:t>
            </a:r>
          </a:p>
        </p:txBody>
      </p:sp>
      <p:pic>
        <p:nvPicPr>
          <p:cNvPr id="6" name="Picture 5">
            <a:extLst>
              <a:ext uri="{FF2B5EF4-FFF2-40B4-BE49-F238E27FC236}">
                <a16:creationId xmlns:a16="http://schemas.microsoft.com/office/drawing/2014/main" id="{4EFB7634-4D17-4D36-B1F3-620155D5DAF9}"/>
              </a:ext>
            </a:extLst>
          </p:cNvPr>
          <p:cNvPicPr>
            <a:picLocks noChangeAspect="1"/>
          </p:cNvPicPr>
          <p:nvPr/>
        </p:nvPicPr>
        <p:blipFill>
          <a:blip r:embed="rId2"/>
          <a:stretch>
            <a:fillRect/>
          </a:stretch>
        </p:blipFill>
        <p:spPr>
          <a:xfrm>
            <a:off x="10915118" y="6226486"/>
            <a:ext cx="1015863" cy="457200"/>
          </a:xfrm>
          <a:prstGeom prst="rect">
            <a:avLst/>
          </a:prstGeom>
        </p:spPr>
      </p:pic>
      <p:cxnSp>
        <p:nvCxnSpPr>
          <p:cNvPr id="8" name="Straight Connector 7">
            <a:extLst>
              <a:ext uri="{FF2B5EF4-FFF2-40B4-BE49-F238E27FC236}">
                <a16:creationId xmlns:a16="http://schemas.microsoft.com/office/drawing/2014/main" id="{7D2A9D99-F464-4578-ABBF-01B350AEAD3C}"/>
              </a:ext>
            </a:extLst>
          </p:cNvPr>
          <p:cNvCxnSpPr/>
          <p:nvPr/>
        </p:nvCxnSpPr>
        <p:spPr>
          <a:xfrm>
            <a:off x="3909705" y="4206154"/>
            <a:ext cx="7274763"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5ECE05-F0ED-4C2F-A63F-254C68B5B7EB}"/>
              </a:ext>
            </a:extLst>
          </p:cNvPr>
          <p:cNvCxnSpPr/>
          <p:nvPr/>
        </p:nvCxnSpPr>
        <p:spPr>
          <a:xfrm>
            <a:off x="3909705" y="4881562"/>
            <a:ext cx="7274763"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00B49C9-060A-4AC0-9E95-C55A0F47A90F}"/>
              </a:ext>
            </a:extLst>
          </p:cNvPr>
          <p:cNvPicPr>
            <a:picLocks noChangeAspect="1"/>
          </p:cNvPicPr>
          <p:nvPr/>
        </p:nvPicPr>
        <p:blipFill>
          <a:blip r:embed="rId3"/>
          <a:stretch>
            <a:fillRect/>
          </a:stretch>
        </p:blipFill>
        <p:spPr>
          <a:xfrm>
            <a:off x="1810552" y="5191936"/>
            <a:ext cx="1627633" cy="914400"/>
          </a:xfrm>
          <a:prstGeom prst="rect">
            <a:avLst/>
          </a:prstGeom>
        </p:spPr>
      </p:pic>
      <p:sp>
        <p:nvSpPr>
          <p:cNvPr id="5" name="Slide Number Placeholder 4">
            <a:extLst>
              <a:ext uri="{FF2B5EF4-FFF2-40B4-BE49-F238E27FC236}">
                <a16:creationId xmlns:a16="http://schemas.microsoft.com/office/drawing/2014/main" id="{9E0645DF-FE11-4673-AD91-5665EEF467C6}"/>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32826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399B-738F-44D8-8688-9CF6BA26804F}"/>
              </a:ext>
            </a:extLst>
          </p:cNvPr>
          <p:cNvSpPr>
            <a:spLocks noGrp="1"/>
          </p:cNvSpPr>
          <p:nvPr>
            <p:ph type="title"/>
          </p:nvPr>
        </p:nvSpPr>
        <p:spPr/>
        <p:txBody>
          <a:bodyPr/>
          <a:lstStyle/>
          <a:p>
            <a:r>
              <a:rPr lang="en-US" dirty="0"/>
              <a:t>Financial Statements: </a:t>
            </a:r>
            <a:r>
              <a:rPr lang="en-US" dirty="0">
                <a:solidFill>
                  <a:srgbClr val="FFC000"/>
                </a:solidFill>
                <a:effectLst>
                  <a:outerShdw blurRad="38100" dist="38100" dir="2700000" algn="tl">
                    <a:srgbClr val="000000">
                      <a:alpha val="43137"/>
                    </a:srgbClr>
                  </a:outerShdw>
                </a:effectLst>
              </a:rPr>
              <a:t>Balance Sheet</a:t>
            </a:r>
          </a:p>
        </p:txBody>
      </p:sp>
      <p:sp>
        <p:nvSpPr>
          <p:cNvPr id="3" name="Content Placeholder 2">
            <a:extLst>
              <a:ext uri="{FF2B5EF4-FFF2-40B4-BE49-F238E27FC236}">
                <a16:creationId xmlns:a16="http://schemas.microsoft.com/office/drawing/2014/main" id="{3CF1BE6B-F01E-4435-91AD-DD03779CA665}"/>
              </a:ext>
            </a:extLst>
          </p:cNvPr>
          <p:cNvSpPr>
            <a:spLocks noGrp="1"/>
          </p:cNvSpPr>
          <p:nvPr>
            <p:ph idx="1"/>
          </p:nvPr>
        </p:nvSpPr>
        <p:spPr/>
        <p:txBody>
          <a:bodyPr>
            <a:normAutofit/>
          </a:bodyPr>
          <a:lstStyle/>
          <a:p>
            <a:r>
              <a:rPr lang="en-US" sz="2400" dirty="0"/>
              <a:t>It’s a “Snapshot” of what you have (</a:t>
            </a:r>
            <a:r>
              <a:rPr lang="en-US" sz="2400" i="1" dirty="0"/>
              <a:t>or don’t have</a:t>
            </a:r>
            <a:r>
              <a:rPr lang="en-US" sz="2400" dirty="0"/>
              <a:t>)</a:t>
            </a:r>
          </a:p>
          <a:p>
            <a:r>
              <a:rPr lang="en-US" sz="2400" u="sng" dirty="0">
                <a:solidFill>
                  <a:srgbClr val="FFC000"/>
                </a:solidFill>
                <a:effectLst>
                  <a:outerShdw blurRad="38100" dist="38100" dir="2700000" algn="tl">
                    <a:srgbClr val="000000">
                      <a:alpha val="43137"/>
                    </a:srgbClr>
                  </a:outerShdw>
                </a:effectLst>
              </a:rPr>
              <a:t>Assets </a:t>
            </a:r>
            <a:r>
              <a:rPr lang="en-US" sz="2400" i="1" u="sng" dirty="0">
                <a:solidFill>
                  <a:srgbClr val="FFC000"/>
                </a:solidFill>
                <a:effectLst>
                  <a:outerShdw blurRad="38100" dist="38100" dir="2700000" algn="tl">
                    <a:srgbClr val="000000">
                      <a:alpha val="43137"/>
                    </a:srgbClr>
                  </a:outerShdw>
                </a:effectLst>
              </a:rPr>
              <a:t>(future benefit)</a:t>
            </a:r>
          </a:p>
          <a:p>
            <a:pPr lvl="1"/>
            <a:r>
              <a:rPr lang="en-US" sz="2000" dirty="0"/>
              <a:t>“Current”…cash, accounts receivable, inventory…</a:t>
            </a:r>
          </a:p>
          <a:p>
            <a:pPr lvl="1"/>
            <a:r>
              <a:rPr lang="en-US" sz="2000" dirty="0"/>
              <a:t>“Long Term”…buildings, equipment…</a:t>
            </a:r>
          </a:p>
          <a:p>
            <a:r>
              <a:rPr lang="en-US" sz="2400" u="sng" dirty="0">
                <a:solidFill>
                  <a:srgbClr val="FFC000"/>
                </a:solidFill>
                <a:effectLst>
                  <a:outerShdw blurRad="38100" dist="38100" dir="2700000" algn="tl">
                    <a:srgbClr val="000000">
                      <a:alpha val="43137"/>
                    </a:srgbClr>
                  </a:outerShdw>
                </a:effectLst>
              </a:rPr>
              <a:t>Liabilities </a:t>
            </a:r>
            <a:r>
              <a:rPr lang="en-US" sz="2400" i="1" u="sng" dirty="0">
                <a:solidFill>
                  <a:srgbClr val="FFC000"/>
                </a:solidFill>
                <a:effectLst>
                  <a:outerShdw blurRad="38100" dist="38100" dir="2700000" algn="tl">
                    <a:srgbClr val="000000">
                      <a:alpha val="43137"/>
                    </a:srgbClr>
                  </a:outerShdw>
                </a:effectLst>
              </a:rPr>
              <a:t>(future obligation)</a:t>
            </a:r>
          </a:p>
          <a:p>
            <a:pPr lvl="1"/>
            <a:r>
              <a:rPr lang="en-US" sz="2000" dirty="0"/>
              <a:t>“Current”…accounts payable, debt &lt;1yr, taxes owed</a:t>
            </a:r>
          </a:p>
          <a:p>
            <a:pPr lvl="1"/>
            <a:r>
              <a:rPr lang="en-US" sz="2000" dirty="0"/>
              <a:t>“Long Term”…loans…</a:t>
            </a:r>
          </a:p>
          <a:p>
            <a:r>
              <a:rPr lang="en-US" sz="2400" u="sng" dirty="0">
                <a:solidFill>
                  <a:srgbClr val="FFC000"/>
                </a:solidFill>
                <a:effectLst>
                  <a:outerShdw blurRad="38100" dist="38100" dir="2700000" algn="tl">
                    <a:srgbClr val="000000">
                      <a:alpha val="43137"/>
                    </a:srgbClr>
                  </a:outerShdw>
                </a:effectLst>
              </a:rPr>
              <a:t>Owner's (Stockholders') Equity</a:t>
            </a:r>
          </a:p>
          <a:p>
            <a:r>
              <a:rPr lang="en-US" sz="2400" dirty="0"/>
              <a:t>Assets = Liabilities + Shareholder Equity</a:t>
            </a:r>
          </a:p>
          <a:p>
            <a:pPr lvl="1"/>
            <a:r>
              <a:rPr lang="en-US" sz="2000" dirty="0"/>
              <a:t>Usually solve for SE</a:t>
            </a:r>
          </a:p>
        </p:txBody>
      </p:sp>
      <p:pic>
        <p:nvPicPr>
          <p:cNvPr id="6" name="Picture 5">
            <a:extLst>
              <a:ext uri="{FF2B5EF4-FFF2-40B4-BE49-F238E27FC236}">
                <a16:creationId xmlns:a16="http://schemas.microsoft.com/office/drawing/2014/main" id="{E285A949-7910-495A-86AC-BB2CF8F08324}"/>
              </a:ext>
            </a:extLst>
          </p:cNvPr>
          <p:cNvPicPr>
            <a:picLocks noChangeAspect="1"/>
          </p:cNvPicPr>
          <p:nvPr/>
        </p:nvPicPr>
        <p:blipFill>
          <a:blip r:embed="rId2"/>
          <a:stretch>
            <a:fillRect/>
          </a:stretch>
        </p:blipFill>
        <p:spPr>
          <a:xfrm>
            <a:off x="10915118" y="6226486"/>
            <a:ext cx="1015863" cy="457200"/>
          </a:xfrm>
          <a:prstGeom prst="rect">
            <a:avLst/>
          </a:prstGeom>
        </p:spPr>
      </p:pic>
      <p:pic>
        <p:nvPicPr>
          <p:cNvPr id="4" name="Picture 3">
            <a:extLst>
              <a:ext uri="{FF2B5EF4-FFF2-40B4-BE49-F238E27FC236}">
                <a16:creationId xmlns:a16="http://schemas.microsoft.com/office/drawing/2014/main" id="{379D1711-D4D7-4DC3-AC65-6659C6E765D0}"/>
              </a:ext>
            </a:extLst>
          </p:cNvPr>
          <p:cNvPicPr>
            <a:picLocks noChangeAspect="1"/>
          </p:cNvPicPr>
          <p:nvPr/>
        </p:nvPicPr>
        <p:blipFill>
          <a:blip r:embed="rId3"/>
          <a:stretch>
            <a:fillRect/>
          </a:stretch>
        </p:blipFill>
        <p:spPr>
          <a:xfrm>
            <a:off x="1810553" y="5191936"/>
            <a:ext cx="1627633" cy="914400"/>
          </a:xfrm>
          <a:prstGeom prst="rect">
            <a:avLst/>
          </a:prstGeom>
        </p:spPr>
      </p:pic>
      <p:sp>
        <p:nvSpPr>
          <p:cNvPr id="5" name="Slide Number Placeholder 4">
            <a:extLst>
              <a:ext uri="{FF2B5EF4-FFF2-40B4-BE49-F238E27FC236}">
                <a16:creationId xmlns:a16="http://schemas.microsoft.com/office/drawing/2014/main" id="{4462903D-5FC0-49D7-88D1-A96F6C7323D4}"/>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415297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E227-5088-4313-BEE6-ED283778D015}"/>
              </a:ext>
            </a:extLst>
          </p:cNvPr>
          <p:cNvSpPr>
            <a:spLocks noGrp="1"/>
          </p:cNvSpPr>
          <p:nvPr>
            <p:ph type="title"/>
          </p:nvPr>
        </p:nvSpPr>
        <p:spPr/>
        <p:txBody>
          <a:bodyPr/>
          <a:lstStyle/>
          <a:p>
            <a:r>
              <a:rPr lang="en-US" dirty="0"/>
              <a:t>Financial Statements: </a:t>
            </a:r>
            <a:r>
              <a:rPr lang="en-US" dirty="0">
                <a:solidFill>
                  <a:srgbClr val="FFC000"/>
                </a:solidFill>
                <a:effectLst>
                  <a:outerShdw blurRad="38100" dist="38100" dir="2700000" algn="tl">
                    <a:srgbClr val="000000">
                      <a:alpha val="43137"/>
                    </a:srgbClr>
                  </a:outerShdw>
                </a:effectLst>
              </a:rPr>
              <a:t>Cash Flow</a:t>
            </a:r>
          </a:p>
        </p:txBody>
      </p:sp>
      <p:sp>
        <p:nvSpPr>
          <p:cNvPr id="3" name="Content Placeholder 2">
            <a:extLst>
              <a:ext uri="{FF2B5EF4-FFF2-40B4-BE49-F238E27FC236}">
                <a16:creationId xmlns:a16="http://schemas.microsoft.com/office/drawing/2014/main" id="{6841989B-A4DF-4BC6-8DED-BD7B0ECCC704}"/>
              </a:ext>
            </a:extLst>
          </p:cNvPr>
          <p:cNvSpPr>
            <a:spLocks noGrp="1"/>
          </p:cNvSpPr>
          <p:nvPr>
            <p:ph idx="1"/>
          </p:nvPr>
        </p:nvSpPr>
        <p:spPr/>
        <p:txBody>
          <a:bodyPr>
            <a:normAutofit lnSpcReduction="10000"/>
          </a:bodyPr>
          <a:lstStyle/>
          <a:p>
            <a:r>
              <a:rPr lang="en-US" sz="2400" dirty="0"/>
              <a:t>Your “</a:t>
            </a:r>
            <a:r>
              <a:rPr lang="en-US" sz="2400" dirty="0">
                <a:solidFill>
                  <a:srgbClr val="FFC000"/>
                </a:solidFill>
                <a:effectLst>
                  <a:outerShdw blurRad="38100" dist="38100" dir="2700000" algn="tl">
                    <a:srgbClr val="000000">
                      <a:alpha val="43137"/>
                    </a:srgbClr>
                  </a:outerShdw>
                </a:effectLst>
              </a:rPr>
              <a:t>checkbook</a:t>
            </a:r>
            <a:r>
              <a:rPr lang="en-US" sz="2400" dirty="0"/>
              <a:t>” over the same time period you’re measuring your Income Statement.</a:t>
            </a:r>
          </a:p>
          <a:p>
            <a:r>
              <a:rPr lang="en-US" sz="2400" b="1" i="1" dirty="0">
                <a:effectLst>
                  <a:outerShdw blurRad="38100" dist="38100" dir="2700000" algn="tl">
                    <a:srgbClr val="000000">
                      <a:alpha val="43137"/>
                    </a:srgbClr>
                  </a:outerShdw>
                </a:effectLst>
              </a:rPr>
              <a:t>High level – start with net income and make adjustments</a:t>
            </a:r>
          </a:p>
          <a:p>
            <a:r>
              <a:rPr lang="en-US" sz="2400" dirty="0"/>
              <a:t>Cash </a:t>
            </a:r>
            <a:r>
              <a:rPr lang="en-US" sz="2400" dirty="0">
                <a:solidFill>
                  <a:srgbClr val="FFC000"/>
                </a:solidFill>
                <a:effectLst>
                  <a:outerShdw blurRad="38100" dist="38100" dir="2700000" algn="tl">
                    <a:srgbClr val="000000">
                      <a:alpha val="43137"/>
                    </a:srgbClr>
                  </a:outerShdw>
                </a:effectLst>
              </a:rPr>
              <a:t>inflows</a:t>
            </a:r>
            <a:r>
              <a:rPr lang="en-US" sz="2400" dirty="0"/>
              <a:t> (sources of cash)</a:t>
            </a:r>
          </a:p>
          <a:p>
            <a:pPr lvl="1"/>
            <a:r>
              <a:rPr lang="en-US" sz="2000" dirty="0"/>
              <a:t>Where did the positive inflows of cash come from?</a:t>
            </a:r>
          </a:p>
          <a:p>
            <a:r>
              <a:rPr lang="en-US" sz="2400" dirty="0"/>
              <a:t>Cash </a:t>
            </a:r>
            <a:r>
              <a:rPr lang="en-US" sz="2400" dirty="0">
                <a:solidFill>
                  <a:srgbClr val="FFC000"/>
                </a:solidFill>
                <a:effectLst>
                  <a:outerShdw blurRad="38100" dist="38100" dir="2700000" algn="tl">
                    <a:srgbClr val="000000">
                      <a:alpha val="43137"/>
                    </a:srgbClr>
                  </a:outerShdw>
                </a:effectLst>
              </a:rPr>
              <a:t>outflows</a:t>
            </a:r>
            <a:r>
              <a:rPr lang="en-US" sz="2400" dirty="0"/>
              <a:t> (uses of cash)</a:t>
            </a:r>
          </a:p>
          <a:p>
            <a:pPr lvl="1"/>
            <a:r>
              <a:rPr lang="en-US" sz="2000" dirty="0"/>
              <a:t>What did you spend the money on?</a:t>
            </a:r>
          </a:p>
          <a:p>
            <a:r>
              <a:rPr lang="en-US" sz="2400" dirty="0">
                <a:solidFill>
                  <a:srgbClr val="FFC000"/>
                </a:solidFill>
                <a:effectLst>
                  <a:outerShdw blurRad="38100" dist="38100" dir="2700000" algn="tl">
                    <a:srgbClr val="000000">
                      <a:alpha val="43137"/>
                    </a:srgbClr>
                  </a:outerShdw>
                </a:effectLst>
              </a:rPr>
              <a:t>Positive</a:t>
            </a:r>
            <a:r>
              <a:rPr lang="en-US" sz="2400" dirty="0"/>
              <a:t> or </a:t>
            </a:r>
            <a:r>
              <a:rPr lang="en-US" sz="2400" dirty="0">
                <a:solidFill>
                  <a:srgbClr val="FFC000"/>
                </a:solidFill>
                <a:effectLst>
                  <a:outerShdw blurRad="38100" dist="38100" dir="2700000" algn="tl">
                    <a:srgbClr val="000000">
                      <a:alpha val="43137"/>
                    </a:srgbClr>
                  </a:outerShdw>
                </a:effectLst>
              </a:rPr>
              <a:t>Negative</a:t>
            </a:r>
            <a:r>
              <a:rPr lang="en-US" sz="2400" dirty="0"/>
              <a:t> </a:t>
            </a:r>
            <a:r>
              <a:rPr lang="en-US" sz="2400" u="sng" dirty="0"/>
              <a:t>Net</a:t>
            </a:r>
            <a:r>
              <a:rPr lang="en-US" sz="2400" dirty="0"/>
              <a:t> Cash Flow</a:t>
            </a:r>
          </a:p>
          <a:p>
            <a:r>
              <a:rPr lang="en-US" sz="2400" dirty="0"/>
              <a:t>Starts with Net Income and tracked in three buckets:</a:t>
            </a:r>
          </a:p>
          <a:p>
            <a:pPr lvl="1"/>
            <a:r>
              <a:rPr lang="en-US" sz="2000" dirty="0"/>
              <a:t>Cash flow from </a:t>
            </a:r>
            <a:r>
              <a:rPr lang="en-US" sz="2000" dirty="0">
                <a:solidFill>
                  <a:srgbClr val="FFC000"/>
                </a:solidFill>
                <a:effectLst>
                  <a:outerShdw blurRad="38100" dist="38100" dir="2700000" algn="tl">
                    <a:srgbClr val="000000">
                      <a:alpha val="43137"/>
                    </a:srgbClr>
                  </a:outerShdw>
                </a:effectLst>
              </a:rPr>
              <a:t>Operating</a:t>
            </a:r>
            <a:r>
              <a:rPr lang="en-US" sz="2000" dirty="0"/>
              <a:t> Activities</a:t>
            </a:r>
          </a:p>
          <a:p>
            <a:pPr lvl="1"/>
            <a:r>
              <a:rPr lang="en-US" sz="2000" dirty="0"/>
              <a:t>Cash flow from </a:t>
            </a:r>
            <a:r>
              <a:rPr lang="en-US" sz="2000" dirty="0">
                <a:solidFill>
                  <a:srgbClr val="FFC000"/>
                </a:solidFill>
                <a:effectLst>
                  <a:outerShdw blurRad="38100" dist="38100" dir="2700000" algn="tl">
                    <a:srgbClr val="000000">
                      <a:alpha val="43137"/>
                    </a:srgbClr>
                  </a:outerShdw>
                </a:effectLst>
              </a:rPr>
              <a:t>Investing</a:t>
            </a:r>
            <a:r>
              <a:rPr lang="en-US" sz="2000" dirty="0"/>
              <a:t> Activities</a:t>
            </a:r>
          </a:p>
          <a:p>
            <a:pPr lvl="1"/>
            <a:r>
              <a:rPr lang="en-US" sz="2000" dirty="0"/>
              <a:t>Cash flow from </a:t>
            </a:r>
            <a:r>
              <a:rPr lang="en-US" sz="2000" dirty="0">
                <a:solidFill>
                  <a:srgbClr val="FFC000"/>
                </a:solidFill>
                <a:effectLst>
                  <a:outerShdw blurRad="38100" dist="38100" dir="2700000" algn="tl">
                    <a:srgbClr val="000000">
                      <a:alpha val="43137"/>
                    </a:srgbClr>
                  </a:outerShdw>
                </a:effectLst>
              </a:rPr>
              <a:t>Financing</a:t>
            </a:r>
            <a:r>
              <a:rPr lang="en-US" sz="2000" dirty="0"/>
              <a:t> Activities</a:t>
            </a:r>
          </a:p>
        </p:txBody>
      </p:sp>
      <p:pic>
        <p:nvPicPr>
          <p:cNvPr id="19" name="Picture 18">
            <a:extLst>
              <a:ext uri="{FF2B5EF4-FFF2-40B4-BE49-F238E27FC236}">
                <a16:creationId xmlns:a16="http://schemas.microsoft.com/office/drawing/2014/main" id="{B515BA2D-C8ED-4753-A9C9-EB8C039EA35E}"/>
              </a:ext>
            </a:extLst>
          </p:cNvPr>
          <p:cNvPicPr>
            <a:picLocks noChangeAspect="1"/>
          </p:cNvPicPr>
          <p:nvPr/>
        </p:nvPicPr>
        <p:blipFill>
          <a:blip r:embed="rId2"/>
          <a:stretch>
            <a:fillRect/>
          </a:stretch>
        </p:blipFill>
        <p:spPr>
          <a:xfrm>
            <a:off x="10915118" y="6226486"/>
            <a:ext cx="1015863" cy="457200"/>
          </a:xfrm>
          <a:prstGeom prst="rect">
            <a:avLst/>
          </a:prstGeom>
        </p:spPr>
      </p:pic>
      <p:pic>
        <p:nvPicPr>
          <p:cNvPr id="5" name="Picture 4">
            <a:extLst>
              <a:ext uri="{FF2B5EF4-FFF2-40B4-BE49-F238E27FC236}">
                <a16:creationId xmlns:a16="http://schemas.microsoft.com/office/drawing/2014/main" id="{47BC31AE-4AED-44F0-963D-459B6DF332D6}"/>
              </a:ext>
            </a:extLst>
          </p:cNvPr>
          <p:cNvPicPr>
            <a:picLocks noChangeAspect="1"/>
          </p:cNvPicPr>
          <p:nvPr/>
        </p:nvPicPr>
        <p:blipFill>
          <a:blip r:embed="rId3"/>
          <a:stretch>
            <a:fillRect/>
          </a:stretch>
        </p:blipFill>
        <p:spPr>
          <a:xfrm>
            <a:off x="1819601" y="5178778"/>
            <a:ext cx="1624585" cy="914400"/>
          </a:xfrm>
          <a:prstGeom prst="rect">
            <a:avLst/>
          </a:prstGeom>
        </p:spPr>
      </p:pic>
      <p:sp>
        <p:nvSpPr>
          <p:cNvPr id="4" name="Slide Number Placeholder 3">
            <a:extLst>
              <a:ext uri="{FF2B5EF4-FFF2-40B4-BE49-F238E27FC236}">
                <a16:creationId xmlns:a16="http://schemas.microsoft.com/office/drawing/2014/main" id="{72F0A8C0-2DDB-4AE2-A6B3-2CB1C36DDA57}"/>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10098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1AD1-08CE-4702-907C-2CAE941B0D3E}"/>
              </a:ext>
            </a:extLst>
          </p:cNvPr>
          <p:cNvSpPr>
            <a:spLocks noGrp="1"/>
          </p:cNvSpPr>
          <p:nvPr>
            <p:ph type="title"/>
          </p:nvPr>
        </p:nvSpPr>
        <p:spPr/>
        <p:txBody>
          <a:bodyPr/>
          <a:lstStyle/>
          <a:p>
            <a:r>
              <a:rPr lang="en-US" dirty="0"/>
              <a:t>Linkages between the statements and the importance of cash</a:t>
            </a:r>
          </a:p>
        </p:txBody>
      </p:sp>
      <p:sp>
        <p:nvSpPr>
          <p:cNvPr id="3" name="Content Placeholder 2">
            <a:extLst>
              <a:ext uri="{FF2B5EF4-FFF2-40B4-BE49-F238E27FC236}">
                <a16:creationId xmlns:a16="http://schemas.microsoft.com/office/drawing/2014/main" id="{CFBA607B-C8AD-4274-968C-E4BB499AD652}"/>
              </a:ext>
            </a:extLst>
          </p:cNvPr>
          <p:cNvSpPr>
            <a:spLocks noGrp="1"/>
          </p:cNvSpPr>
          <p:nvPr>
            <p:ph idx="1"/>
          </p:nvPr>
        </p:nvSpPr>
        <p:spPr>
          <a:xfrm>
            <a:off x="3869268" y="864108"/>
            <a:ext cx="7315200" cy="4283177"/>
          </a:xfrm>
        </p:spPr>
        <p:txBody>
          <a:bodyPr>
            <a:normAutofit/>
          </a:bodyPr>
          <a:lstStyle/>
          <a:p>
            <a:r>
              <a:rPr lang="en-US" sz="2400" dirty="0"/>
              <a:t>Linkages between financial statements and company actions</a:t>
            </a:r>
          </a:p>
          <a:p>
            <a:pPr lvl="1"/>
            <a:r>
              <a:rPr lang="en-US" sz="2000" dirty="0"/>
              <a:t>A decision to extend credit to a customer during a sale impacts:</a:t>
            </a:r>
          </a:p>
          <a:p>
            <a:pPr lvl="2"/>
            <a:r>
              <a:rPr lang="en-US" sz="1800" b="1" dirty="0">
                <a:solidFill>
                  <a:srgbClr val="FFC000"/>
                </a:solidFill>
                <a:effectLst>
                  <a:outerShdw blurRad="38100" dist="38100" dir="2700000" algn="tl">
                    <a:srgbClr val="000000">
                      <a:alpha val="43137"/>
                    </a:srgbClr>
                  </a:outerShdw>
                </a:effectLst>
              </a:rPr>
              <a:t>Revenue</a:t>
            </a:r>
            <a:r>
              <a:rPr lang="en-US" sz="1800" dirty="0"/>
              <a:t> (Income Statement) and </a:t>
            </a:r>
            <a:r>
              <a:rPr lang="en-US" sz="1800" b="1" dirty="0">
                <a:solidFill>
                  <a:srgbClr val="FFC000"/>
                </a:solidFill>
                <a:effectLst>
                  <a:outerShdw blurRad="38100" dist="38100" dir="2700000" algn="tl">
                    <a:srgbClr val="000000">
                      <a:alpha val="43137"/>
                    </a:srgbClr>
                  </a:outerShdw>
                </a:effectLst>
              </a:rPr>
              <a:t>Accounts</a:t>
            </a:r>
            <a:r>
              <a:rPr lang="en-US" sz="1800" dirty="0">
                <a:solidFill>
                  <a:srgbClr val="FFC000"/>
                </a:solidFill>
                <a:effectLst>
                  <a:outerShdw blurRad="38100" dist="38100" dir="2700000" algn="tl">
                    <a:srgbClr val="000000">
                      <a:alpha val="43137"/>
                    </a:srgbClr>
                  </a:outerShdw>
                </a:effectLst>
              </a:rPr>
              <a:t> </a:t>
            </a:r>
            <a:r>
              <a:rPr lang="en-US" sz="1800" b="1" dirty="0">
                <a:solidFill>
                  <a:srgbClr val="FFC000"/>
                </a:solidFill>
                <a:effectLst>
                  <a:outerShdw blurRad="38100" dist="38100" dir="2700000" algn="tl">
                    <a:srgbClr val="000000">
                      <a:alpha val="43137"/>
                    </a:srgbClr>
                  </a:outerShdw>
                </a:effectLst>
              </a:rPr>
              <a:t>Receivable</a:t>
            </a:r>
            <a:r>
              <a:rPr lang="en-US" sz="1800" dirty="0">
                <a:solidFill>
                  <a:srgbClr val="FFC000"/>
                </a:solidFill>
                <a:effectLst>
                  <a:outerShdw blurRad="38100" dist="38100" dir="2700000" algn="tl">
                    <a:srgbClr val="000000">
                      <a:alpha val="43137"/>
                    </a:srgbClr>
                  </a:outerShdw>
                </a:effectLst>
              </a:rPr>
              <a:t> </a:t>
            </a:r>
            <a:r>
              <a:rPr lang="en-US" sz="1800" dirty="0"/>
              <a:t>(Balance Sheet)</a:t>
            </a:r>
          </a:p>
          <a:p>
            <a:pPr lvl="2"/>
            <a:r>
              <a:rPr lang="en-US" sz="1800" dirty="0"/>
              <a:t>The item sold moves out of </a:t>
            </a:r>
            <a:r>
              <a:rPr lang="en-US" sz="1800" b="1" dirty="0">
                <a:solidFill>
                  <a:srgbClr val="FFC000"/>
                </a:solidFill>
                <a:effectLst>
                  <a:outerShdw blurRad="38100" dist="38100" dir="2700000" algn="tl">
                    <a:srgbClr val="000000">
                      <a:alpha val="43137"/>
                    </a:srgbClr>
                  </a:outerShdw>
                </a:effectLst>
              </a:rPr>
              <a:t>Inventory</a:t>
            </a:r>
            <a:r>
              <a:rPr lang="en-US" sz="1800" dirty="0"/>
              <a:t> (Balance Sheet) and into </a:t>
            </a:r>
            <a:r>
              <a:rPr lang="en-US" sz="1800" b="1" dirty="0">
                <a:solidFill>
                  <a:srgbClr val="FFC000"/>
                </a:solidFill>
                <a:effectLst>
                  <a:outerShdw blurRad="38100" dist="38100" dir="2700000" algn="tl">
                    <a:srgbClr val="000000">
                      <a:alpha val="43137"/>
                    </a:srgbClr>
                  </a:outerShdw>
                </a:effectLst>
              </a:rPr>
              <a:t>COGS</a:t>
            </a:r>
            <a:r>
              <a:rPr lang="en-US" sz="1800" dirty="0"/>
              <a:t> (Income Statement)</a:t>
            </a:r>
          </a:p>
          <a:p>
            <a:pPr lvl="2"/>
            <a:r>
              <a:rPr lang="en-US" sz="1800" dirty="0"/>
              <a:t>When the customer pays a credit bill, </a:t>
            </a:r>
            <a:r>
              <a:rPr lang="en-US" sz="1800" b="1" dirty="0">
                <a:solidFill>
                  <a:srgbClr val="FFC000"/>
                </a:solidFill>
                <a:effectLst>
                  <a:outerShdw blurRad="38100" dist="38100" dir="2700000" algn="tl">
                    <a:srgbClr val="000000">
                      <a:alpha val="43137"/>
                    </a:srgbClr>
                  </a:outerShdw>
                </a:effectLst>
              </a:rPr>
              <a:t>Accounts Receivable </a:t>
            </a:r>
            <a:r>
              <a:rPr lang="en-US" sz="1800" dirty="0"/>
              <a:t>(Balance Sheet) is decreased and </a:t>
            </a:r>
            <a:r>
              <a:rPr lang="en-US" sz="1800" b="1" dirty="0">
                <a:solidFill>
                  <a:srgbClr val="FFC000"/>
                </a:solidFill>
                <a:effectLst>
                  <a:outerShdw blurRad="38100" dist="38100" dir="2700000" algn="tl">
                    <a:srgbClr val="000000">
                      <a:alpha val="43137"/>
                    </a:srgbClr>
                  </a:outerShdw>
                </a:effectLst>
              </a:rPr>
              <a:t>Cash</a:t>
            </a:r>
            <a:r>
              <a:rPr lang="en-US" sz="1800" dirty="0"/>
              <a:t> (Cash Flow Statement) increases</a:t>
            </a:r>
          </a:p>
          <a:p>
            <a:pPr lvl="1"/>
            <a:r>
              <a:rPr lang="en-US" sz="2000" dirty="0"/>
              <a:t>Cash on the Balance Sheet will equal end of year Cash balance on the Cash Flow Statement</a:t>
            </a:r>
          </a:p>
        </p:txBody>
      </p:sp>
      <p:pic>
        <p:nvPicPr>
          <p:cNvPr id="11" name="Picture 10">
            <a:extLst>
              <a:ext uri="{FF2B5EF4-FFF2-40B4-BE49-F238E27FC236}">
                <a16:creationId xmlns:a16="http://schemas.microsoft.com/office/drawing/2014/main" id="{973356AC-17A7-4BC9-82E1-52067D584399}"/>
              </a:ext>
            </a:extLst>
          </p:cNvPr>
          <p:cNvPicPr>
            <a:picLocks noChangeAspect="1"/>
          </p:cNvPicPr>
          <p:nvPr/>
        </p:nvPicPr>
        <p:blipFill>
          <a:blip r:embed="rId2"/>
          <a:stretch>
            <a:fillRect/>
          </a:stretch>
        </p:blipFill>
        <p:spPr>
          <a:xfrm>
            <a:off x="10915118" y="6226486"/>
            <a:ext cx="1015863" cy="457200"/>
          </a:xfrm>
          <a:prstGeom prst="rect">
            <a:avLst/>
          </a:prstGeom>
        </p:spPr>
      </p:pic>
      <p:sp>
        <p:nvSpPr>
          <p:cNvPr id="4" name="Slide Number Placeholder 3">
            <a:extLst>
              <a:ext uri="{FF2B5EF4-FFF2-40B4-BE49-F238E27FC236}">
                <a16:creationId xmlns:a16="http://schemas.microsoft.com/office/drawing/2014/main" id="{67470423-EA46-4ABC-A7A4-8A9CB8253999}"/>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593375020"/>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14495</TotalTime>
  <Words>3362</Words>
  <Application>Microsoft Office PowerPoint</Application>
  <PresentationFormat>Widescreen</PresentationFormat>
  <Paragraphs>486</Paragraphs>
  <Slides>36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Corbel</vt:lpstr>
      <vt:lpstr>Wingdings 2</vt:lpstr>
      <vt:lpstr>Frame</vt:lpstr>
      <vt:lpstr>Telling your financial story: Showing the world what your idea is worth…</vt:lpstr>
      <vt:lpstr>Agenda:</vt:lpstr>
      <vt:lpstr>Accounting: Humble beginnings with a serious purpose</vt:lpstr>
      <vt:lpstr>Accounting: Cash vs. Accrual Method</vt:lpstr>
      <vt:lpstr>  Financial Statements: “The Big Three”</vt:lpstr>
      <vt:lpstr>Financial Statements: Income Statement</vt:lpstr>
      <vt:lpstr>Financial Statements: Balance Sheet</vt:lpstr>
      <vt:lpstr>Financial Statements: Cash Flow</vt:lpstr>
      <vt:lpstr>Linkages between the statements and the importance of cash</vt:lpstr>
      <vt:lpstr>Homework Review WMT’s 2018 statements (sec.gov…select Filings)</vt:lpstr>
      <vt:lpstr>Financial Projections</vt:lpstr>
      <vt:lpstr>Finance vs. Accounting</vt:lpstr>
      <vt:lpstr>Why Financial Planning and Metrics matter…</vt:lpstr>
      <vt:lpstr>Building relevant skills: Financial Modeling &amp; Forecasting</vt:lpstr>
      <vt:lpstr>Why metrics matter?</vt:lpstr>
      <vt:lpstr>The mechanics of developing a financial projection</vt:lpstr>
      <vt:lpstr>Research: Defining the market and market growth</vt:lpstr>
      <vt:lpstr>Research: Know your industry</vt:lpstr>
      <vt:lpstr>We have an advanced washing machine</vt:lpstr>
      <vt:lpstr>Step One: Identifying drivers</vt:lpstr>
      <vt:lpstr>Build Assumptions:Our new washing machine drivers</vt:lpstr>
      <vt:lpstr>Pitfalls and traps when identifying drivers</vt:lpstr>
      <vt:lpstr>Retail analytics (examples)</vt:lpstr>
      <vt:lpstr>Airline analytics (examples)</vt:lpstr>
      <vt:lpstr>Step Two: Create scenarios for those drivers</vt:lpstr>
      <vt:lpstr>Build Assumptions: Remember our washing machine drivers?</vt:lpstr>
      <vt:lpstr>Scenario Example</vt:lpstr>
      <vt:lpstr>Forecast Topline: Sensitivity Testing </vt:lpstr>
      <vt:lpstr>Forecast Topline: Map out the results, eliminate outliers</vt:lpstr>
      <vt:lpstr>Step Three: Get buy-in from your stakeholders on the drivers and scenarios *not* the answer</vt:lpstr>
      <vt:lpstr>Step Four: Track the drivers and report with the forecast</vt:lpstr>
      <vt:lpstr>Forecast Topline: Using our metrics</vt:lpstr>
      <vt:lpstr>Building the detail for your Financial Statements</vt:lpstr>
      <vt:lpstr>Washing Machine tracker</vt:lpstr>
      <vt:lpstr>Valuations using our scenarios </vt:lpstr>
      <vt:lpstr>Here’s what to expect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customer view of accounting</dc:title>
  <dc:creator>David Hasler</dc:creator>
  <cp:lastModifiedBy>Gorjian, Mariam</cp:lastModifiedBy>
  <cp:revision>266</cp:revision>
  <cp:lastPrinted>2019-04-04T17:01:12Z</cp:lastPrinted>
  <dcterms:created xsi:type="dcterms:W3CDTF">2018-05-10T18:03:56Z</dcterms:created>
  <dcterms:modified xsi:type="dcterms:W3CDTF">2019-11-08T16:32:44Z</dcterms:modified>
</cp:coreProperties>
</file>